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72" r:id="rId1"/>
  </p:sldMasterIdLst>
  <p:notesMasterIdLst>
    <p:notesMasterId r:id="rId82"/>
  </p:notesMasterIdLst>
  <p:handoutMasterIdLst>
    <p:handoutMasterId r:id="rId83"/>
  </p:handoutMasterIdLst>
  <p:sldIdLst>
    <p:sldId id="256" r:id="rId2"/>
    <p:sldId id="830" r:id="rId3"/>
    <p:sldId id="811" r:id="rId4"/>
    <p:sldId id="803" r:id="rId5"/>
    <p:sldId id="804" r:id="rId6"/>
    <p:sldId id="805" r:id="rId7"/>
    <p:sldId id="806" r:id="rId8"/>
    <p:sldId id="807" r:id="rId9"/>
    <p:sldId id="808" r:id="rId10"/>
    <p:sldId id="809" r:id="rId11"/>
    <p:sldId id="810" r:id="rId12"/>
    <p:sldId id="840" r:id="rId13"/>
    <p:sldId id="834" r:id="rId14"/>
    <p:sldId id="802" r:id="rId15"/>
    <p:sldId id="818" r:id="rId16"/>
    <p:sldId id="676" r:id="rId17"/>
    <p:sldId id="755" r:id="rId18"/>
    <p:sldId id="835" r:id="rId19"/>
    <p:sldId id="778" r:id="rId20"/>
    <p:sldId id="779" r:id="rId21"/>
    <p:sldId id="780" r:id="rId22"/>
    <p:sldId id="781" r:id="rId23"/>
    <p:sldId id="836" r:id="rId24"/>
    <p:sldId id="768" r:id="rId25"/>
    <p:sldId id="766" r:id="rId26"/>
    <p:sldId id="767" r:id="rId27"/>
    <p:sldId id="765" r:id="rId28"/>
    <p:sldId id="757" r:id="rId29"/>
    <p:sldId id="758" r:id="rId30"/>
    <p:sldId id="759" r:id="rId31"/>
    <p:sldId id="760" r:id="rId32"/>
    <p:sldId id="761" r:id="rId33"/>
    <p:sldId id="762" r:id="rId34"/>
    <p:sldId id="763" r:id="rId35"/>
    <p:sldId id="837" r:id="rId36"/>
    <p:sldId id="772" r:id="rId37"/>
    <p:sldId id="773" r:id="rId38"/>
    <p:sldId id="774" r:id="rId39"/>
    <p:sldId id="782" r:id="rId40"/>
    <p:sldId id="775" r:id="rId41"/>
    <p:sldId id="776" r:id="rId42"/>
    <p:sldId id="777" r:id="rId43"/>
    <p:sldId id="783" r:id="rId44"/>
    <p:sldId id="786" r:id="rId45"/>
    <p:sldId id="785" r:id="rId46"/>
    <p:sldId id="787" r:id="rId47"/>
    <p:sldId id="788" r:id="rId48"/>
    <p:sldId id="838" r:id="rId49"/>
    <p:sldId id="789" r:id="rId50"/>
    <p:sldId id="792" r:id="rId51"/>
    <p:sldId id="849" r:id="rId52"/>
    <p:sldId id="848" r:id="rId53"/>
    <p:sldId id="793" r:id="rId54"/>
    <p:sldId id="799" r:id="rId55"/>
    <p:sldId id="794" r:id="rId56"/>
    <p:sldId id="797" r:id="rId57"/>
    <p:sldId id="798" r:id="rId58"/>
    <p:sldId id="795" r:id="rId59"/>
    <p:sldId id="796" r:id="rId60"/>
    <p:sldId id="846" r:id="rId61"/>
    <p:sldId id="801" r:id="rId62"/>
    <p:sldId id="800" r:id="rId63"/>
    <p:sldId id="839" r:id="rId64"/>
    <p:sldId id="791" r:id="rId65"/>
    <p:sldId id="790" r:id="rId66"/>
    <p:sldId id="842" r:id="rId67"/>
    <p:sldId id="844" r:id="rId68"/>
    <p:sldId id="841" r:id="rId69"/>
    <p:sldId id="845" r:id="rId70"/>
    <p:sldId id="843" r:id="rId71"/>
    <p:sldId id="821" r:id="rId72"/>
    <p:sldId id="822" r:id="rId73"/>
    <p:sldId id="847" r:id="rId74"/>
    <p:sldId id="823" r:id="rId75"/>
    <p:sldId id="820" r:id="rId76"/>
    <p:sldId id="825" r:id="rId77"/>
    <p:sldId id="824" r:id="rId78"/>
    <p:sldId id="826" r:id="rId79"/>
    <p:sldId id="832" r:id="rId80"/>
    <p:sldId id="671" r:id="rId81"/>
  </p:sldIdLst>
  <p:sldSz cx="12192000" cy="6858000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2D2D"/>
    <a:srgbClr val="DA26B3"/>
    <a:srgbClr val="FFFFCC"/>
    <a:srgbClr val="FFFF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6" autoAdjust="0"/>
    <p:restoredTop sz="93362" autoAdjust="0"/>
  </p:normalViewPr>
  <p:slideViewPr>
    <p:cSldViewPr>
      <p:cViewPr varScale="1">
        <p:scale>
          <a:sx n="118" d="100"/>
          <a:sy n="118" d="100"/>
        </p:scale>
        <p:origin x="34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1E0B855E-BEBF-4096-9F4F-1A7C64632154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D36A26FD-1734-4F20-BAE5-CF5E46D26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3188AAFD-D4EB-4B9E-BD32-DDB0F932241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698500"/>
            <a:ext cx="6205538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21823"/>
            <a:ext cx="5563870" cy="4189095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29"/>
            <a:ext cx="3013763" cy="465455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EFD4955E-DF5E-458C-B9A4-6662FE7F74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46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6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dirty="0" err="1"/>
              <a:t>t.employee_id</a:t>
            </a:r>
            <a:r>
              <a:rPr lang="en-US" dirty="0"/>
              <a:t>, </a:t>
            </a:r>
            <a:r>
              <a:rPr lang="en-US" dirty="0" err="1"/>
              <a:t>t.first_name</a:t>
            </a:r>
            <a:r>
              <a:rPr lang="en-US" dirty="0"/>
              <a:t>, </a:t>
            </a:r>
            <a:r>
              <a:rPr lang="en-US" dirty="0" err="1"/>
              <a:t>t.last_name</a:t>
            </a:r>
            <a:r>
              <a:rPr lang="en-US" dirty="0"/>
              <a:t>, </a:t>
            </a:r>
            <a:r>
              <a:rPr lang="en-US" dirty="0" err="1"/>
              <a:t>t.email</a:t>
            </a:r>
            <a:r>
              <a:rPr lang="en-US" dirty="0"/>
              <a:t>, </a:t>
            </a:r>
            <a:r>
              <a:rPr lang="en-US" dirty="0" err="1"/>
              <a:t>t.phone_number,t.hire_date</a:t>
            </a:r>
            <a:r>
              <a:rPr lang="en-US" dirty="0"/>
              <a:t> from </a:t>
            </a:r>
            <a:r>
              <a:rPr lang="en-US" dirty="0" err="1"/>
              <a:t>hr.employees</a:t>
            </a:r>
            <a:r>
              <a:rPr lang="en-US" dirty="0"/>
              <a:t> t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t.department_id</a:t>
            </a:r>
            <a:r>
              <a:rPr lang="en-US" dirty="0"/>
              <a:t>, </a:t>
            </a:r>
            <a:r>
              <a:rPr lang="en-US" dirty="0" err="1"/>
              <a:t>t.department_name</a:t>
            </a:r>
            <a:r>
              <a:rPr lang="en-US" dirty="0"/>
              <a:t>, </a:t>
            </a:r>
            <a:r>
              <a:rPr lang="en-US" dirty="0" err="1"/>
              <a:t>t.manager_id</a:t>
            </a:r>
            <a:r>
              <a:rPr lang="en-US" dirty="0"/>
              <a:t> from </a:t>
            </a:r>
            <a:r>
              <a:rPr lang="en-US" dirty="0" err="1"/>
              <a:t>hr.departments</a:t>
            </a:r>
            <a:r>
              <a:rPr lang="en-US" dirty="0"/>
              <a:t> t</a:t>
            </a:r>
          </a:p>
          <a:p>
            <a:endParaRPr lang="en-US" dirty="0"/>
          </a:p>
          <a:p>
            <a:r>
              <a:rPr lang="en-US" dirty="0"/>
              <a:t>select * from hr.jobs 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24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http://www.golinuxhub.com/2014/03/how-to-generate-er-diagram-using-oracle.html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4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2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4650" y="698500"/>
            <a:ext cx="6205538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HTML,</a:t>
            </a:r>
            <a:r>
              <a:rPr lang="en-US" baseline="0" dirty="0"/>
              <a:t> CSS, and JavaScript are three cornerstone technology for web applications.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03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5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9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955E-DF5E-458C-B9A4-6662FE7F746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8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524125"/>
            <a:ext cx="9144000" cy="990600"/>
          </a:xfrm>
        </p:spPr>
        <p:txBody>
          <a:bodyPr anchor="t" anchorCtr="0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3762375"/>
            <a:ext cx="9144000" cy="53340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fld id="{F76F7FE5-115B-40D0-A0DC-4C208A13194B}" type="datetime1">
              <a:rPr lang="en-US" smtClean="0"/>
              <a:t>2/14/2021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2860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3" name="Rectangle 32"/>
          <p:cNvSpPr/>
          <p:nvPr/>
        </p:nvSpPr>
        <p:spPr>
          <a:xfrm>
            <a:off x="1219200" y="3686175"/>
            <a:ext cx="97536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2" name="Rectangle 21"/>
          <p:cNvSpPr/>
          <p:nvPr/>
        </p:nvSpPr>
        <p:spPr>
          <a:xfrm>
            <a:off x="1206500" y="22860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Rectangle 31"/>
          <p:cNvSpPr/>
          <p:nvPr/>
        </p:nvSpPr>
        <p:spPr>
          <a:xfrm>
            <a:off x="1219200" y="3686175"/>
            <a:ext cx="3048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6A37A-857B-4CE2-A4E9-88EC838B000D}" type="datetime1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60C40-91B2-4DA6-98BB-53558F2EE038}" type="datetime1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10" y="6447424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72945-FEB6-4BAE-9992-1D2469CA2F8C}" type="datetime1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fld id="{F07C3FF4-15CF-48CF-A867-2B2D20C7E267}" type="datetime1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3418D-BD29-4667-8B57-DF0BB2D29940}" type="datetime1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2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AB3B9-1F87-42DE-9349-2EF18B007BCB}" type="datetime1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F422E-961E-4596-8A2B-6729F6B502A8}" type="datetime1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10" y="6447424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36E2-9694-43A7-858A-370CB3F3D2D9}" type="datetime1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10" y="6447424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3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8A8B2-E76F-4CF0-9836-6CBCEA15DE5D}" type="datetime1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10" y="6447424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D2314-E178-41C3-9A4D-C38315B886F0}" type="datetime1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10" y="6447424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2"/>
            <a:ext cx="10972800" cy="766953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066800"/>
            <a:ext cx="10972800" cy="522005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432208"/>
            <a:ext cx="3052064" cy="28990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F25CF13-7590-4D38-A70A-7469D3720F0A}" type="datetime1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432208"/>
            <a:ext cx="4673600" cy="289902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432208"/>
            <a:ext cx="2641600" cy="289902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8328964-332A-4115-BBD0-419F6E8FE1FF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609600" y="64008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932156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590610" y="6529967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scraping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html/default.as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en.wikipedia.org/wiki/Comma-separated_value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SQ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SimplePage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st.edu/about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en.wikipedia.org/wiki/List_of_countries_and_dependencies_by_populati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ref_byfunc.asp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xml/xml_whatis.asp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schools.com/xml/default.asp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xml/xml_syntax.asp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xml/xpath_intro.asp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js_json_intro.asp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eveloper.valvesoftware.com/wiki/Steam_Web_API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api.steampowered.com/ISteamNews/GetNewsForApp/v0002/?appid=271590&amp;count=3&amp;maxlength=300&amp;format=json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api.steampowered.com/ISteamNews/GetNewsForApp/v0002/?appid=271590&amp;count=3&amp;maxlength=300&amp;format=json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store.steampowered.com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teamcommunity.com/app/271590/allnews/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api.steampowered.com/ISteamNews/GetNewsForApp/v0002/?appid=271590&amp;count=20&amp;maxlength=300&amp;format=json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blob/master/data-transformation.pdf" TargetMode="External"/><Relationship Id="rId2" Type="http://schemas.openxmlformats.org/officeDocument/2006/relationships/hyperlink" Target="https://www.rstudio.com/wp-content/uploads/2016/09/r-cheat-sheet-1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2362200"/>
            <a:ext cx="6858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/>
              <a:t>IST 3420: Introduction to Data Science and Management</a:t>
            </a:r>
            <a:br>
              <a:rPr lang="en-US" dirty="0"/>
            </a:br>
            <a:endParaRPr lang="en-US" sz="1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AutoShape 2" descr="data:image/jpeg;base64,/9j/4AAQSkZJRgABAQAAAQABAAD/2wCEAAkGBwgHBgkIBwgKCgkLDRYPDQwMDRsUFRAWIB0iIiAdHx8kKDQsJCYxJx8fLT0tMTU3Ojo6Iys/RD84QzQ5OjcBCgoKDQwNGg8PGjclHyU3Nzc3Nzc3Nzc3Nzc3Nzc3Nzc3Nzc3Nzc3Nzc3Nzc3Nzc3Nzc3Nzc3Nzc3Nzc3Nzc3N//AABEIAHgAeAMBEQACEQEDEQH/xAAcAAADAQEBAQEBAAAAAAAAAAAABgcEAQUIAwL/xABCEAAABQEDBwcJBwMFAAAAAAAAAQIDBAUGEbIHEjVUc5PRExQVITE2sTI0QVFhcXSz0hYiVXKBlKEXkZIjUmLB4f/EABoBAQADAQEBAAAAAAAAAAAAAAADBAUGAgH/xAAxEQABAwEFBgUEAgMAAAAAAAAAAQIDBBETM3GRBTEyUVKBEiFCscEVNEGhFNEiYfD/2gAMAwEAAhEDEQA/AN1tbXz5tTfiQpDkeEws2yJpWabhkdxmZl13X9hDapaRjWI5yWqpgVlbI56satiIK/P5uuSN6riLl2zkmhRvpOpdQ5/N1yRvVcQu2ck0F9J1LqHP5uuSN6riF2zkmgvpOpdQ5/N1yRvVcQu2ck0F9J1LqHP5uuSN6riF2zkmgvpOpdQ5/N1yRvVcQu2ck0F9J1LqHP5uuSN6riF2zkmgvpOpdQ5/N1yRvVcQu2ck0F9J1LqHP5uuSN6riF2zkmgvpOpdQ5/N1yRvVcQu2ck0F9J1LqHP5uuSN6riF2zkmgvpOpdQ5/N1yRvVcQu2ck0F9J1LqHP5uuSd6riF2zkmgvpOpdRosVa+fCqceHOkOSIb7hNnyqzUbZmdxGRn6Lz6yFOqpGOYrmpYqF6irHtejHLaiivUdISdsvEYuR8KFGbEdmpmHsiAAAH0APgAAAAAAAAAAAAAAAANFO0hF2yMRDxJwKSw4jcztR0hJ2y8RhHwoJsR2amYeyIpNgrExZMJqqVdonSdLOZYV5Ob6FK9d/q7LhlVdY5HKxhtUNC1WpJIlto7yLO0aQxyLlKhGi64iJlKbvcZFeX6Cgk8qLajlNJaeJUsVqaEot1ZYrOzG3IylKgyDPk87rNCv9pn4f8Ag2KSpvksXehhVtJcLa3corC4UAAAAAAAAAAAAAAANFO0hF2yMRDxJwKSw4jcztR0hJ2y8RhHwoJsR2amYeyI+g7OvMvUGnOR7uTOM3mkXouSRXfp2DmpkVJHIvM62FUWNqt3WHoiMlEXK460mgxml3G6uSRoL0kRJO8/5Iv1F/ZyLeqv+jN2oqJCiLzJKNo58AAAAAAAAAAAAAADRTtIRdsjEQ8ScCksOI3M7UdISdsvEYR8KCbEdmpmHsiGyx1tH7PI5o+2qRBMzUSCO5TZn25vs9gpVNIk3+SeSmhSVywJ4XeaDg/lNo6GM5lmW65d1INBJ6/ad4ops+W3zsNF204US1LVJxaOvTLQTzlSzJKUlmtNJ8ltPH1mNWCBsLfC0xqiodO7xOPKExXAAAAAAAAAAAAAAA0U7SEXbIxEPEnApLDiNzO1HSEnbLxGEfCgmxHZqZh7IhpolhqnWqYzPivRUtO52aTilEfUZkfo9gpy1rInqxUUvw0EkzEeip5m7+mNa1mF/mr6RH9Ri5KS/SpeaHhWls3Ms45HRNcZWb5KNPJGZ3XXX33kXrFiCobNb4fwVamldT2eL8nm0+IufOjw2TSTj7iW0mrsIzO7rEr3oxquX8EEbFkejU/I3/0xrWswv81fSKX1GLkpo/SpeaHF5M6yhClHJhXEV/lq+kPqMXJT59Ll5oKtKpk2rySj0+Ot50+syLsSXrM+wiFySRsaWuUoxQvld4WoPEHJdIUglVCoobUZeQy2a7v1O7wGe/aSelpps2UvrdoaHslaM0+QqyyV6M9gjL+DHlNpL+W/s9rsltnk4VrQWLq9DbU+62mRFT1m8yd5JL/kXaXgLkNZHKtm5SjPQywpbvQXBaKQADRTtIRdsjEQ8ScCksOI3M7UdISdsvEYR8KCbEdmpmHsiLbk27mwPe78xQwK3Hd29jpdn/bt7+4ziqXSY5YvOaXs3fFA1dm7ndvkxtrenv8AAnWU7zUr4tvEQvVGE7JTPpMZuZfxzh1J/DyTU0tJdppMgPi7jzLN0ONQaY1DjJLOIiN1y7rcX6TMSzSulerlIoIWws8KHrCImAAcUklJNJ9h9RgCLZQrPt0OsEuIjNhyiNbaS7EKLyk+7rIy9/sG7RzrKyx29Dna+mSF9rdyiqLhnminaQi7ZGIh4k4FJYcRuZ2o6Qk7ZeIwj4UE2I7NTMPZEW3Jt3Nge935ihgVuO7t7HS7P+3b39xnFUukxyxec0vZu+KBq7N3O7fJjbW9Pf4E6ynealfFt4iF6ownZKZ9JjNzL+OcOpAAK9rbZxbPKTHS0cmYpOcTRKuJJeg1H/0LVPSum89yFOqrG0/lvUUmcqM8nr3qbGU16UoWpKv79fgLi7NbZ5OKCbWdb5tKJQqvFrdOamwzPk13kaVeUhRdpGM2WN0Tla41oZWysR7T0RGSiVlXik9ZtMi770d9KiP2H90/Ehe2e6yazmZ+0meKC3kSAbZzpop2kIu2RiIeJOBSWHEbmdqOkJO2XiMI+FBNiOzUzD2RFtybdzYHvd+YoYFbju7ex0uz/t29/cZxVLpMcsXnNL2bvigauzdzu3yY21vT3+BOsp3mpXxbeIheqMJ2SmfSYzcy/jnDqQAHz9aaUubaGoyHDMzVIWRflI7i/giHRwNRsTUTkcrVOV0zlXmeYJiuUvI7IUaKnGMzzUm24Re07yPwIZO0mpa1xt7Kcvhc3IpIzDXFnKMnOsdUL/RyZ/2WkWqJbJ2/9+CnXpbTuIiN85k0U7SEXbIxEPEnApLDiNzO1HSEnbLxGEfCgmxHZqZh7Ii25Nu5sD3u/MUMCtx3dvY6XZ/27e/uM4ql0mOWLzml7N3xQNXZu53b5Mba3p7/AAJ1lO81K+LbxEL1RhOyUz6TGbmX8c4dSAA+danpKXt14jHTR8CZIclNiOzUyj2RFFyOedVXZteKhl7S3N7/AAbOyfX2+SnjKNkXMoXc+o/lTjIWaTHaVa3AcQ4dAcwaKdpCLtkYiHiTgUkhxG5najpCTtl4jCPhQTYjs1Mw9kRbcm3c2B73fmKGBW47u3sdLs/7dvf3GcVS6THLF5zS9m74oGrs3c7t8mNtb09/gTrKd5qV8W3iIXqjCdkpn0mM3Mv45w6kAB86VPSUvbrxGOmj4EyQ5KbEdmpmHsiKLkc86quza8VDL2lub3+DZ2T6+3yU8ZRsi5lC7n1H8qcZCxSY7SrW4DiHDoTmDRTtIRdsjEQ8ScCkkOI3M7UdISdsvEYR8KCbEdmpmHsiLbk27mwPe78xQwK3Hd29jpdn/bt7+4ziqXSY5YvOaXs3fFA1dm7ndvkxtrenv8CdZTvNSvi28RC9UYTslM+kxm5l/HOHUgAPnSp6Sl7deIx00fAmSHJTYjs1Mw9kRRcjnnVV2bXioZe0tze/wbOyfX2+SnjKNkXMoXc+o/lTjIWKTHaVa3AcQ4dCcwaKdpCLtkYiHiTgUkhxG5najpCTtl4jCPhQTYjs1Mw9kRUbE2uodKs1Ehzpptvt5+cjkVquvWoy6yK7sMZFVSzSSq5qeXY3KOshihRrnefc9z7fWa/ET/bufSK/8Kfp/aFn6hTdX6X+hFyk12nVx+AumSOWS0hwl/cUm4zNN3aReoaFDC+JHeNDN2hURzeHwLaLln5LUOuU+TIVmMsyELWq4zuIjK87iFqZqujcib7ClTvRkrXO3IpXft9Zr8RP9u59Ixf4U/T+0N/6hTdX6X+g+31mfxE/27n0h/Cn6f2g+oU3V+l/ojM5xLs2Q42d6FurUk/YZmN1iWNRDnpVRXqqcz8B6IxzybV2nUN+eupyORJ1DZIPMUq+41X9hH6yFCuhfKjfAlu809n1EcPi8a2W2D19vrNfiJ/t3PpGf/Cn6f2hpfUKbq/S/wBHjWxthQqnZybDhTTcfcSkkJ5FZX3KI+0yuE9PSTMlRzk8uxBVVsD4XNa7z7krGwYJop2kIu2RiIeJOBSWHEbmdqOkJW2XiMI+BBNiOzUzD2RAAAAAAAAAAAAAAAAAAAAAAGinaQi7ZGIh4k4FJYcRuY1W2shOhVN+ZBjOyIT6zc/0kmo2zM7zIyL0eoxTpatjmI1y2KherKJ7Xq9iWoordHzdSk7lXAXLxnNCjcydK6B0fN1KTulcAvGc0FzJ0roHR83UpO6VwC8ZzQXMnSugdHzdSk7pXALxnNBcydK6B0fN1KTulcAvGc0FzJ0roHR83UpO6VwC8ZzQXMnSugdHzdSk7pXALxnNBcydK6B0fN1KTulcAvGc0FzJ0roHR83UpO6VwC8ZzQXMnSugdHzdSk7pXALxnNBcydK6B0fN1KTulcAvGc0FzJ0roHR83UpO6VwC8ZzQXMnSugdHzdSk7pXALxnNBcydK6DTYmyE6bU48ydGcjw2Fk4ZupNJuGR3kREfXdf2mKlVVsaxWtW1VL1FRPc9HOSxEP/Z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data:image/jpeg;base64,/9j/4AAQSkZJRgABAQAAAQABAAD/2wCEAAkGBxIHEhAIBxAQEBAQGRYQERESFxIUEBAZFREaFhQYFh8aHSshGRoxJxQXIT0tJS0rLy4uFys0RD8tNygtLi0BCgoKDg0OGxAQGy4mICQ2KzA0LC0sNzQwLCwrNzc0LCs1Lyw0LCw0LDU0KywyLC4sLCwsNS0sNCwvLS8sLCwsLP/AABEIAOEA4QMBEQACEQEDEQH/xAAcAAEBAAMBAQEBAAAAAAAAAAAABwQGCAMFAgH/xABEEAABAwECCQgHBwMDBQAAAAAAAQIDBAURBgcVNFRxc7PREiExMkFRk7ETIjVhcoGyFzNSgpGSoRRCwSNiwlNjouHw/8QAGgEBAAIDAQAAAAAAAAAAAAAAAAUGAQMEAv/EADIRAQABAgIHBgYDAQEBAAAAAAABAgMEcQUREzIzUpESFDGBsdEVIUFRYaEiNMHwQiP/2gAMAwEAAhEDEQA/AKnhZhNHg3Gj5E5cr70iiRbldd0qq9jTow+HqvVao8Pu5sTiabFOufH7JPamGFbaSq6SofG3sZCqxsT3eqt6/NVJi3hLVHhGvNA3MbeuTvasvk+flip0mo8WTibdjb5Y6NXeLvNPUyxU6TUeLJxGxt8sdDvF3mnqZYqdJqPFk4jY2+WOh3i7zT1MsVOk1HiycRsbfLHQ7xd5p6mWKnSajxZOI2Nvljod4u809TLFTpNR4snEbG3yx0O8Xeaeplip0mo8WTiNjb5Y6HeLvNPUyxU6TUeLJxGxt8sdDvF3mnqZYqdJqPFk4jY2+WOh3i7zT1MsVOk1HiycRsbfLHQ7xd5p6mWKnSajxZOI2Nvljod4u809TLFTpNR4snEbG3yx0O8Xeaeplip0mo8WTiNjb5Y6HeLvNPUyxU6TUeLJxGxt8sdDvF3mnqZYqdJqPFk4jY2+WOh3i7zT1MsVOk1HiycRsbfLHQ7xd5p6mWKnSajxZOI2Nvljod4u809TLFTpNR4snEbG3yx0O8Xeaeplip0mo8WTiNjb5Y6HeLvNPUyxU6TUeLJxGxt8sdDvF3mnqZYqdJqPFk4jY2+WOh3i7zT1MsVOk1HiycRsbfLHQ7xd5p6mWKnSajxZOI2Nvljod4u809TLFTpNR4snEbG3yx0O8XeaerLs/CqtoHI+CqlX/bI5ZGL7rnX3fK48V4a1XHzph7oxl6idcVT5/NUsC8MGYRIsE6JHUsS9zE6r07XMv5/kvRf2kRicLNmdcfOE5hMZF+NU/KptJyO1CMNrRdaVbUSvXmY5YWJ2I2NVbza1RV/MWHC24otRHn1VjG3JrvVfj5dHwjocgAAAAAAAAAAAAAAAAAAAAAAAAAAAABl2TXusuaKvhv5UTkdzdqf3JqVL0+Z4uURXRNM/Vts3Jt1xXH0dBf1jPxFb7MrX2oc/21nFTtZd4pY7W5TlCq3+LVnLCNjSAAAAAAAAAAAAAAAAAAAAAAAAAAAAAFDK1XkAs6RW1nFTtZd4pN2tynKFdv8AFqzlhGxpAAAD+tar1RjEVVXoROdVMTOpmImflD3loZYE5c0UrG97mORP1VDzFdM/KJh7m1XEa5iejHPbWAAAAAAAAAAAAAAAAAAAAAAFDK0kAs6R21nFTtZd4pN2tynKFdv8WrOWEbGkAAbTgVgi7CJyzzqsdMxbnOTrPX8LP8r2HHisVFqNUeLvweDm9Paq3fVXrLsiCyW+is6JkadCqies74lXncushrl2u5Ouqdaft2qLcaqI1M01tjV8JcCaa2mukga2CfpSRiXI5f8AeicztfT5HXYxddudU/OHHiMFbux9p+6OWlQSWZK+jrG8mSNbnJ2d6Knei9PzJuiuK6Yqp8Fdu26rdU01eMMY9tYAAAAAAAAAAAAAAAAAAABQytJALOkdtZxU7WXeKTdrcpyhXb/FqzlhGxpAP3FGsqtijS9zlRrU71VbkMTOqNcvVMTM6odC2PZ7bKhioKfqxNRt/wCJf7nL71W9fmVq5XNdU1T9VstW4t0RRH0Zh4bAABPMbtlo+OG1Y09djvQvXva5FVqrqVFT85JaOuaqpo80TpS1E0xcj6fJLiXQYAAAAAAAAAAAAAAAAAAABQytJALOkdtZxU7WXeKTdrcpyhXb/FqzlhGxpAMyxpEiqKeSTqtljcupJEVTXdjXRVH4ltsTquUzP3h0QVpbQAAA1LGhIjKCRrul742t18vleTVOzARrvR5uHSMxFifJGCdVsAAAAAAAAAAAAAAAAAAAAoZWkgFnSO2s4qdrLvFJu1uU5Qrt/i1ZywjY0gAC54EW+23qZr3OT00SIyZvbeicztS3X6707Cv4qxNqv8T4LRhMRF63E/WPFsJzOoAASXGlb7bQlbZlK69lOqrIqdCyLzXflS9NblTsJnAWJpp7c/X0QOk8RFdUW6fCPHNopIIsAAAAAAAAAAAAAAAAAAAAoZWkgFnSO2s4qdrLvFJu1uU5Qrt/i1ZywjY0gADNsm1JbHkbWWe9WPTmXta5O1rk7U/+6TXct03KezU22r1dqrtUypVkYzYJkRtqxvhf2uYnLiX/AJJquXWRdzR1cbk60za0pbqj+cap/T6cuMKz2JymTOev4Wxy3/8Ak1E/k0xgb32/bfOkMPH/AK/UtQwlxjSV7XU1jtdAx3MsjlT0yp7ruZnyVV1HbYwFNM66/n6I/EaTqrjs241fn6tEJFFAAAAAAAAAAAAAAAAAAAAAChlaSAWdI7azip2su8Um7W5TlCu3+LVnLCNjSAAAAAAAAAAAAAAAAAAAAAAAAAAAAAFDK0kAs6R21nFTtZd4pN2tynKFdv8AFqzlhGxpAAG52Fi/ktmCO0I6iNiSIqo1WuVUucre/wBxwXcdFuuadXgk7OjpuURX2vFn/ZZLpUX7HcTX8Sp5Wz4TVzfo+yyXSov2O4j4lTynwmrm/R9lkulRfsdxHxKnlPhNXN+mq4UWC7B2ZtFNI2RXMSXlNRUTnc5t3P8AD/J2Ye/F6ntRGpw4rDzYr7MzrfHN7mfpjeWqMTtVE/VTEzqhmI1zqUD7LJdKi/Y7iRvxKnlS3wmrm/R9lkulRfsdxHxKnlPhNXN+j7LJdKi/Y7iPiVPKfCaub9POoxYSwtdKtTGvJRXXch3Pcl/eZjSNMzq7LE6KqiNfa/TQSSRL6thYPVFuu5Nnx3tTmdI71Ym617/cl6mm7fotR/KXRYw1y9P8Y82+WZiujYiOtSd71/DEiManuvW9V/gjq9I1TuR1StvRVEb868n3I8ALOZ006uXvWSb/AA640Tjb/wB/1DojR+H5f3I/ACzndFOqe9JJv8uHfb/3/UHw/D8v7l8uuxYU0t60U00TuzlcmRifK5F/k20aRuRvREtNei7U7szDTLewHq7GRZlak0Sc6yRXqrU73N6U/lE7zus4y3c+XhP5R1/AXbXz8Y/DWTrcIAAAAChlaSAWdI7azip2su8Um7W5TlCu3+LVnLCNjSAALli+9n0up29cV/GcapaMFwKWxHM6gABIcbeex7Bm9kJrR3CnP2QGleNGXu0k70Y9Kfrs1p5mKvCXujeh0gVdbwABj2j91L8D/pU9Ub0PNe7KQ4B4Hrby/wBZXXtpWLdzczplTpa1exvevyTnvVJrF4rZfxp8fRAYLBbae1Vu+qw01Oyla2Cma1jGpc1rURGonuISqqap1ysFNMUxqh6mGQAAAATnGDgU1zX2vY7OS5vrTQt6rk7XsTsd2qnb09PTJ4PFzE9ivylEY7AxMTct+P1j/UxJZCAAAAUMrSQCzpHbWcVO1l3ik3a3KcoV2/xas5YRsaQABcsX3s+l1O3riv4zjVLRguBS2I5nUAAJDjbz2PYM3shNaO4U5+yA0rxoy92knejHpT9dmtPMxV4S90b0OkCrreAAPxPEkzXROvRHIrVVOlL0uMxOqdbExrjU86CjZZ8cdJSpyWRojGp7kTt71M11TVVNU+MsUURRTFMeEPc8vQAAAAAACG4eWKliVb44EuilT0sSJ0NRyrympqVF+VxP4S9tLeufGPkrWOsbK78vCfm106nEAAChlaSAWdI7azip2su8Um7W5TlCu3+LVnLCNjSAALli+9n0up29cV/GcapaMFwKWxHM6gABIcbeex7Bm9kJrR3CnP2QGleNGXu0k70Y9Kfrs1p5mKvCXujeh0gVdbwAAAAfl70jRXyKiInSq8yINWs16nz3YQUbF5DqylRe5ZYr/M27C5yz0apv2o/9R1hnQzNqE9JA5r2r0OaqKi/NDXMTHylsiYn5w9DDIAAAaJjcoPTU8Vc1PWhfyVXubIly/wAtZ+pIaOr1VzT9/wDEZpS3rtRV9v8AUmJlAAAAoZWkgFnSO2s4qdrLvFJu1uU5Qrt/i1ZywjY0gAC5YvvZ9LqdvXFfxnGqWjBcClsRzOoAASHG3nsewZvZCa0dwpz9kBpXjRl7tJO9GPSn67NaeZirwl7o3odIFXW8AAAPi4V4QMwdgWqkTlPcvIiZ+N13b3NTpX/2hvw9ib1fZhz4nEU2KO1KK2xbU9tOWa0ZXP570b0Rs+FvQnmTtqzRbjVTCt3sRcuzrql882tLMsu05rJelRZ8jo3dt3Vd7nJ0OTWa7lum5GqqG21ertTrolbsErfbhDTpVtRGyNXkSsToa5Ev5vct6Kmu7sIHEWZtV9lZcNiIv2+1Hm+0aHQAAPg4d0/9TQVbF7Gek8NyP/4nRhatV6n/ALxc2Mp7ViqPx6ISWFVgAAUMrSQCzpHbWcVO1l3ik3a3KcoV2/xas5YRsaQABcsX3s+l1O3riv4zjVLRguBS2I5nUAAJDjbz2PYM3shNaO4U5+yA0rxoy92knejHpT9dmtPMxV4S90b0OkCrreAAAEcxpWitXWLSovq07WsROzlORHuX+Wp+Um8Bb7NrtfdXtJ3O1d7P2acdyOAAG9Yo61YqmWjXqyx8r80bku/hziO0jRroir7f6ldFV6rk0/ePRWiHToAA+fhFH6Wlq4/xQyp+samyzOq5TP5hqvxrt1R+Jc9llVIAAFDK0kAs6R21nFTtZd4pN2tynKFdv8WrOWEbGkAAXLF97PpdTt64r+M41S0YLgUtiOZ1AACQ4289j2DN7ITWjuFOfsgNK8aMvdpJ3ox6U/XZrTzMVeEvdG9DpAq63gAABAMKpVmrax7v+tI35NerU8kLHh41WqcoVXFVa71U/mXyjc5wABsuLh6stGmRP7vSIvgPX/CHJjY/+E+Xq7tHzqxFPn6LeQKyAADEtZL4J0/7b/oU9296Hi5uy52QsyogYAChlaSAWdI7azip2su8Um7W5TlCu3+LVnLCNjSAALli+9n0up29cV/GcapaMFwKWxHM6gABIcbeex7Bm9kJrR3CnP2QGleNGXu0k70Y9Kfrs1p5mKvCXujeh0gVdbwAAA57wgzqr2029cWSzw6coVPEcWrOXzza0gADY8XftGl1ybh5y43gVeXq7dH/ANinz9FxIBZQABi2p9zN8D/oU9Ub0PNe7LnVCzqgBgAKGVpIBZ0jtrOKnay7xSbtblOUK7f4tWcsI2NIAAuWL72fS6nb1xX8ZxqlowXApbEczqAAEhxt57HsGb2QmtHcKc/ZAaV40Ze7STvRj0p+uzWnmYq8Je6N6HSBV1vAAADnrCDOqvbTb1xZLPDpyhU8Rxas5YBtaQABseLv2jS65Nw85cbwKvL1duj/AOxT5+i4kAsoAAxbU+5m+B/0KeqN6HmvdlzqhZ1QAwAFDK0kAs6R21nFTtZd4pN2tynKFdv8WrOWEbGkAAXLF97PpdTt64r+M41S0YLgUtiOZ1AACQ4289j2DN7ITWjuFOfsgNK8aMvdpJ3ox6U/XZrTzMVeEvdG9DpAq63gAABz1hBnVXtpt64slnh05QqeI4tWcsA2tIAA2PF37Rpdcm4ecuN4FXl6u3R/9inz9FxIBZQABi2p9zN8D/oU9Ub0PNe7LnVCzqgBgAKGVpIBZ0jtrOKnay7xSbtblOUK7f4tWcsI2NIAAuWL72fS6nb1xX8ZxqlowXApbEczqAAEhxt57HsGb2QmtHcKc/ZAaV40Ze7STvRj0p+uzWnmYq8Je6N6HSBV1vAAADnrCDOqvbTb1xZLPDpyhU8Rxas5YBtaQABseLv2jS65Nw85cbwKvL1duj/7FPn6LiQCygADFtT7mb4H/Qp6o3oea92XOqFnVADAAUMrSQCzpHbWcVO1l3ik3a3KcoV2/wAWrOWEbGkAAXLF97PpdTt64r+M41S0YLgUtiOZ1AACQ4289j2DN7ITWjuFOfsgNK8aMvdpJ3ox6U/XZrTzMVeEvdG9DpAq63gAABz1hBnVXtpt64slnh05QqeI4tWcsA2tIAA2PF37Rpdcm4ecuN4FXl6u3R/9inz9FxIBZQABi2p9zN8D/oU9Ub0PNe7LnVCzqgBgAKGVpIBZ0jtrOKnay7xSbtblOUK7f4tWcsI2NIAAuWL72fS6nb1xX8ZxqlowXApbEczqAAEhxt57HsGb2QmtHcKc/ZAaV40Ze7STvRj0p+uzWnmYq8Je6N6HSBV1vAAADnrCDOqvbTb1xZLPDpyhU8Rxas5YBtaQABseLv2jS65Nw85cbwKvL1duj/7FPn6LiQCygADFtT7mb4H/AEKeqN6HmvdlzqhZ1QAwAFDK0kAs6R21nFTtZd4pN2tynKFdv8WrOWEbGkAAWfAS1aenoKaKeohY5Ede10jGuT/UcvOiqQWKt1zeqmInosuDuURYpiZjq+9lul0qn8WPic+yucs9HTtbfNHUy3S6VT+LHxGyucs9Da2+aOplul0qn8WPiNlc5Z6G1t80dUqxpVLKusjkpZGSN9CxOUxyOS/0knNenbzp+pL4CmabcxMfVBaTqiq7Gqfo087kc9IFuc1V708zFXg9Ub0Ogct0ulU/ix8St7K5yz0Wza2+aOplul0qn8WPiNlc5Z6G1t80dTLdLpVP4sfEbK5yz0Nrb5o6mW6XSqfxY+I2VzlnobW3zR1Qi3XpJU1T2Kiossqoqc6KiyuVFTvQsNmNVunKFXxE67tWr7ywTY0gADYMApm09fTS1DmsaiyXucqNan+g9EvVdZzYuJmzVEfj1dmBmIv0zP59Fly3S6VT+LHxIPZXOWeixbW3zR1Mt0ulU/ix8RsrnLPQ2tvmjqZbpdKp/Fj4jZXOWehtbfNHVjWlbNM+GZramnVVY9ERJI719VfeeqLVfaj+M9Hmu7R2Z/lHVA0LGqYAAKGVpIBZ0jtrOKnay7xSbtblOUK7f4tWcsI2NIAAAAAAAAAAAAAAAAAAAAAAAAAAAAAUMrSQCzpHbWcVO1l3ik3a3KcoV2/xas5YRsaQAAAAAAAAAAAAAAAAAAAAAAAAAAAAAoZWkgFnS/DCidQVtVDInTI6RvvbIvLb9V2tCYw1cVWqZj/tSAxlE0XqonPq+Mb3MAAAAAAAAAAAAAAAAAAAAAAAAAAAAAe9BSOr5I6ODndK5GJ+Zbr9Xb8jzXVFFM1T9Gy3RNdcUx9XQWT2dyla7crZ2IfCw3wTbhExJYFRlTGlzHL1Xp08h3u7l7L/AHnThcTNmdU+EuTGYSL8a48YSC07Knsl3orRhfEvRe5PVd8Lk5nfJSaou0XI10zrV+5ZuW51VxqYV5say8BeAvAXgLwF4C8BeAvAXgLwF4C8BeAvAXgLwF4C8BeAvAXgLwMihopbQd6GhjfK7uYiuu13dCazzXXTRGuqdT3RbrrnVTGtVsA8C8irlC07lqFS5rUuVIUVOfn7XdnN0dHPeQ+Lxe0/jT4eqdwWC2X86970bscCRAPKq6jtRmnxYq8Hwjc1AAAAAAAAAAAAAAAAAAAAAAAAAAAfZs7qIaq/Fso8GSeXoA//2Q=="/>
          <p:cNvSpPr>
            <a:spLocks noChangeAspect="1" noChangeArrowheads="1"/>
          </p:cNvSpPr>
          <p:nvPr/>
        </p:nvSpPr>
        <p:spPr bwMode="auto">
          <a:xfrm>
            <a:off x="1831975" y="79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data:image/jpeg;base64,/9j/4AAQSkZJRgABAQAAAQABAAD/2wCEAAkGBxIHEhAIBxAQEBAQGRYQERESFxIUEBAZFREaFhQYFh8aHSshGRoxJxQXIT0tJS0rLy4uFys0RD8tNygtLi0BCgoKDg0OGxAQGy4mICQ2KzA0LC0sNzQwLCwrNzc0LCs1Lyw0LCw0LDU0KywyLC4sLCwsNS0sNCwvLS8sLCwsLP/AABEIAOEA4QMBEQACEQEDEQH/xAAcAAEBAAMBAQEBAAAAAAAAAAAABwQGCAMFAgH/xABEEAABAwECCQgHBwMDBQAAAAAAAQIDBAURBgcVNFRxc7PREiExMkFRk7ETIjVhcoGyFzNSgpGSoRRCwSNiwlNjouHw/8QAGgEBAAIDAQAAAAAAAAAAAAAAAAUGAQMEAv/EADIRAQABAgIHBgYDAQEBAAAAAAABAgMEcQUREzIzUpESFDGBsdEVIUFRYaEiNMHwQiP/2gAMAwEAAhEDEQA/AKnhZhNHg3Gj5E5cr70iiRbldd0qq9jTow+HqvVao8Pu5sTiabFOufH7JPamGFbaSq6SofG3sZCqxsT3eqt6/NVJi3hLVHhGvNA3MbeuTvasvk+flip0mo8WTibdjb5Y6NXeLvNPUyxU6TUeLJxGxt8sdDvF3mnqZYqdJqPFk4jY2+WOh3i7zT1MsVOk1HiycRsbfLHQ7xd5p6mWKnSajxZOI2Nvljod4u809TLFTpNR4snEbG3yx0O8Xeaeplip0mo8WTiNjb5Y6HeLvNPUyxU6TUeLJxGxt8sdDvF3mnqZYqdJqPFk4jY2+WOh3i7zT1MsVOk1HiycRsbfLHQ7xd5p6mWKnSajxZOI2Nvljod4u809TLFTpNR4snEbG3yx0O8Xeaeplip0mo8WTiNjb5Y6HeLvNPUyxU6TUeLJxGxt8sdDvF3mnqZYqdJqPFk4jY2+WOh3i7zT1MsVOk1HiycRsbfLHQ7xd5p6mWKnSajxZOI2Nvljod4u809TLFTpNR4snEbG3yx0O8Xeaeplip0mo8WTiNjb5Y6HeLvNPUyxU6TUeLJxGxt8sdDvF3mnqZYqdJqPFk4jY2+WOh3i7zT1MsVOk1HiycRsbfLHQ7xd5p6mWKnSajxZOI2Nvljod4u809TLFTpNR4snEbG3yx0O8XeaerLs/CqtoHI+CqlX/bI5ZGL7rnX3fK48V4a1XHzph7oxl6idcVT5/NUsC8MGYRIsE6JHUsS9zE6r07XMv5/kvRf2kRicLNmdcfOE5hMZF+NU/KptJyO1CMNrRdaVbUSvXmY5YWJ2I2NVbza1RV/MWHC24otRHn1VjG3JrvVfj5dHwjocgAAAAAAAAAAAAAAAAAAAAAAAAAAAABl2TXusuaKvhv5UTkdzdqf3JqVL0+Z4uURXRNM/Vts3Jt1xXH0dBf1jPxFb7MrX2oc/21nFTtZd4pY7W5TlCq3+LVnLCNjSAAAAAAAAAAAAAAAAAAAAAAAAAAAAAFDK1XkAs6RW1nFTtZd4pN2tynKFdv8AFqzlhGxpAAAD+tar1RjEVVXoROdVMTOpmImflD3loZYE5c0UrG97mORP1VDzFdM/KJh7m1XEa5iejHPbWAAAAAAAAAAAAAAAAAAAAAAFDK0kAs6R21nFTtZd4pN2tynKFdv8WrOWEbGkAAbTgVgi7CJyzzqsdMxbnOTrPX8LP8r2HHisVFqNUeLvweDm9Paq3fVXrLsiCyW+is6JkadCqies74lXncushrl2u5Ouqdaft2qLcaqI1M01tjV8JcCaa2mukga2CfpSRiXI5f8AeicztfT5HXYxddudU/OHHiMFbux9p+6OWlQSWZK+jrG8mSNbnJ2d6Knei9PzJuiuK6Yqp8Fdu26rdU01eMMY9tYAAAAAAAAAAAAAAAAAAABQytJALOkdtZxU7WXeKTdrcpyhXb/FqzlhGxpAP3FGsqtijS9zlRrU71VbkMTOqNcvVMTM6odC2PZ7bKhioKfqxNRt/wCJf7nL71W9fmVq5XNdU1T9VstW4t0RRH0Zh4bAABPMbtlo+OG1Y09djvQvXva5FVqrqVFT85JaOuaqpo80TpS1E0xcj6fJLiXQYAAAAAAAAAAAAAAAAAAABQytJALOkdtZxU7WXeKTdrcpyhXb/FqzlhGxpAMyxpEiqKeSTqtljcupJEVTXdjXRVH4ltsTquUzP3h0QVpbQAAA1LGhIjKCRrul742t18vleTVOzARrvR5uHSMxFifJGCdVsAAAAAAAAAAAAAAAAAAAAoZWkgFnSO2s4qdrLvFJu1uU5Qrt/i1ZywjY0gAC54EW+23qZr3OT00SIyZvbeicztS3X6707Cv4qxNqv8T4LRhMRF63E/WPFsJzOoAASXGlb7bQlbZlK69lOqrIqdCyLzXflS9NblTsJnAWJpp7c/X0QOk8RFdUW6fCPHNopIIsAAAAAAAAAAAAAAAAAAAAoZWkgFnSO2s4qdrLvFJu1uU5Qrt/i1ZywjY0gADNsm1JbHkbWWe9WPTmXta5O1rk7U/+6TXct03KezU22r1dqrtUypVkYzYJkRtqxvhf2uYnLiX/AJJquXWRdzR1cbk60za0pbqj+cap/T6cuMKz2JymTOev4Wxy3/8Ak1E/k0xgb32/bfOkMPH/AK/UtQwlxjSV7XU1jtdAx3MsjlT0yp7ruZnyVV1HbYwFNM66/n6I/EaTqrjs241fn6tEJFFAAAAAAAAAAAAAAAAAAAAAChlaSAWdI7azip2su8Um7W5TlCu3+LVnLCNjSAAAAAAAAAAAAAAAAAAAAAAAAAAAAAFDK0kAs6R21nFTtZd4pN2tynKFdv8AFqzlhGxpAAG52Fi/ktmCO0I6iNiSIqo1WuVUucre/wBxwXcdFuuadXgk7OjpuURX2vFn/ZZLpUX7HcTX8Sp5Wz4TVzfo+yyXSov2O4j4lTynwmrm/R9lkulRfsdxHxKnlPhNXN+mq4UWC7B2ZtFNI2RXMSXlNRUTnc5t3P8AD/J2Ye/F6ntRGpw4rDzYr7MzrfHN7mfpjeWqMTtVE/VTEzqhmI1zqUD7LJdKi/Y7iRvxKnlS3wmrm/R9lkulRfsdxHxKnlPhNXN+j7LJdKi/Y7iPiVPKfCaub9POoxYSwtdKtTGvJRXXch3Pcl/eZjSNMzq7LE6KqiNfa/TQSSRL6thYPVFuu5Nnx3tTmdI71Ym617/cl6mm7fotR/KXRYw1y9P8Y82+WZiujYiOtSd71/DEiManuvW9V/gjq9I1TuR1StvRVEb868n3I8ALOZ006uXvWSb/AA640Tjb/wB/1DojR+H5f3I/ACzndFOqe9JJv8uHfb/3/UHw/D8v7l8uuxYU0t60U00TuzlcmRifK5F/k20aRuRvREtNei7U7szDTLewHq7GRZlak0Sc6yRXqrU73N6U/lE7zus4y3c+XhP5R1/AXbXz8Y/DWTrcIAAAAChlaSAWdI7azip2su8Um7W5TlCu3+LVnLCNjSAALli+9n0up29cV/GcapaMFwKWxHM6gABIcbeex7Bm9kJrR3CnP2QGleNGXu0k70Y9Kfrs1p5mKvCXujeh0gVdbwABj2j91L8D/pU9Ub0PNe7KQ4B4Hrby/wBZXXtpWLdzczplTpa1exvevyTnvVJrF4rZfxp8fRAYLBbae1Vu+qw01Oyla2Cma1jGpc1rURGonuISqqap1ysFNMUxqh6mGQAAAATnGDgU1zX2vY7OS5vrTQt6rk7XsTsd2qnb09PTJ4PFzE9ivylEY7AxMTct+P1j/UxJZCAAAAUMrSQCzpHbWcVO1l3ik3a3KcoV2/xas5YRsaQABcsX3s+l1O3riv4zjVLRguBS2I5nUAAJDjbz2PYM3shNaO4U5+yA0rxoy92knejHpT9dmtPMxV4S90b0OkCrreAAPxPEkzXROvRHIrVVOlL0uMxOqdbExrjU86CjZZ8cdJSpyWRojGp7kTt71M11TVVNU+MsUURRTFMeEPc8vQAAAAAACG4eWKliVb44EuilT0sSJ0NRyrympqVF+VxP4S9tLeufGPkrWOsbK78vCfm106nEAAChlaSAWdI7azip2su8Um7W5TlCu3+LVnLCNjSAALli+9n0up29cV/GcapaMFwKWxHM6gABIcbeex7Bm9kJrR3CnP2QGleNGXu0k70Y9Kfrs1p5mKvCXujeh0gVdbwAAAAfl70jRXyKiInSq8yINWs16nz3YQUbF5DqylRe5ZYr/M27C5yz0apv2o/9R1hnQzNqE9JA5r2r0OaqKi/NDXMTHylsiYn5w9DDIAAAaJjcoPTU8Vc1PWhfyVXubIly/wAtZ+pIaOr1VzT9/wDEZpS3rtRV9v8AUmJlAAAAoZWkgFnSO2s4qdrLvFJu1uU5Qrt/i1ZywjY0gAC5YvvZ9LqdvXFfxnGqWjBcClsRzOoAASHG3nsewZvZCa0dwpz9kBpXjRl7tJO9GPSn67NaeZirwl7o3odIFXW8AAAPi4V4QMwdgWqkTlPcvIiZ+N13b3NTpX/2hvw9ib1fZhz4nEU2KO1KK2xbU9tOWa0ZXP570b0Rs+FvQnmTtqzRbjVTCt3sRcuzrql882tLMsu05rJelRZ8jo3dt3Vd7nJ0OTWa7lum5GqqG21ertTrolbsErfbhDTpVtRGyNXkSsToa5Ev5vct6Kmu7sIHEWZtV9lZcNiIv2+1Hm+0aHQAAPg4d0/9TQVbF7Gek8NyP/4nRhatV6n/ALxc2Mp7ViqPx6ISWFVgAAUMrSQCzpHbWcVO1l3ik3a3KcoV2/xas5YRsaQABcsX3s+l1O3riv4zjVLRguBS2I5nUAAJDjbz2PYM3shNaO4U5+yA0rxoy92knejHpT9dmtPMxV4S90b0OkCrreAAAEcxpWitXWLSovq07WsROzlORHuX+Wp+Um8Bb7NrtfdXtJ3O1d7P2acdyOAAG9Yo61YqmWjXqyx8r80bku/hziO0jRroir7f6ldFV6rk0/ePRWiHToAA+fhFH6Wlq4/xQyp+samyzOq5TP5hqvxrt1R+Jc9llVIAAFDK0kAs6R21nFTtZd4pN2tynKFdv8WrOWEbGkAAXLF97PpdTt64r+M41S0YLgUtiOZ1AACQ4289j2DN7ITWjuFOfsgNK8aMvdpJ3ox6U/XZrTzMVeEvdG9DpAq63gAABAMKpVmrax7v+tI35NerU8kLHh41WqcoVXFVa71U/mXyjc5wABsuLh6stGmRP7vSIvgPX/CHJjY/+E+Xq7tHzqxFPn6LeQKyAADEtZL4J0/7b/oU9296Hi5uy52QsyogYAChlaSAWdI7azip2su8Um7W5TlCu3+LVnLCNjSAALli+9n0up29cV/GcapaMFwKWxHM6gABIcbeex7Bm9kJrR3CnP2QGleNGXu0k70Y9Kfrs1p5mKvCXujeh0gVdbwAAA57wgzqr2029cWSzw6coVPEcWrOXzza0gADY8XftGl1ybh5y43gVeXq7dH/ANinz9FxIBZQABi2p9zN8D/oU9Ub0PNe7LnVCzqgBgAKGVpIBZ0jtrOKnay7xSbtblOUK7f4tWcsI2NIAAuWL72fS6nb1xX8ZxqlowXApbEczqAAEhxt57HsGb2QmtHcKc/ZAaV40Ze7STvRj0p+uzWnmYq8Je6N6HSBV1vAAADnrCDOqvbTb1xZLPDpyhU8Rxas5YBtaQABseLv2jS65Nw85cbwKvL1duj/AOxT5+i4kAsoAAxbU+5m+B/0KeqN6HmvdlzqhZ1QAwAFDK0kAs6R21nFTtZd4pN2tynKFdv8WrOWEbGkAAXLF97PpdTt64r+M41S0YLgUtiOZ1AACQ4289j2DN7ITWjuFOfsgNK8aMvdpJ3ox6U/XZrTzMVeEvdG9DpAq63gAABz1hBnVXtpt64slnh05QqeI4tWcsA2tIAA2PF37Rpdcm4ecuN4FXl6u3R/9inz9FxIBZQABi2p9zN8D/oU9Ub0PNe7LnVCzqgBgAKGVpIBZ0jtrOKnay7xSbtblOUK7f4tWcsI2NIAAuWL72fS6nb1xX8ZxqlowXApbEczqAAEhxt57HsGb2QmtHcKc/ZAaV40Ze7STvRj0p+uzWnmYq8Je6N6HSBV1vAAADnrCDOqvbTb1xZLPDpyhU8Rxas5YBtaQABseLv2jS65Nw85cbwKvL1duj/7FPn6LiQCygADFtT7mb4H/Qp6o3oea92XOqFnVADAAUMrSQCzpHbWcVO1l3ik3a3KcoV2/wAWrOWEbGkAAXLF97PpdTt64r+M41S0YLgUtiOZ1AACQ4289j2DN7ITWjuFOfsgNK8aMvdpJ3ox6U/XZrTzMVeEvdG9DpAq63gAABz1hBnVXtpt64slnh05QqeI4tWcsA2tIAA2PF37Rpdcm4ecuN4FXl6u3R/9inz9FxIBZQABi2p9zN8D/oU9Ub0PNe7LnVCzqgBgAKGVpIBZ0jtrOKnay7xSbtblOUK7f4tWcsI2NIAAuWL72fS6nb1xX8ZxqlowXApbEczqAAEhxt57HsGb2QmtHcKc/ZAaV40Ze7STvRj0p+uzWnmYq8Je6N6HSBV1vAAADnrCDOqvbTb1xZLPDpyhU8Rxas5YBtaQABseLv2jS65Nw85cbwKvL1duj/7FPn6LiQCygADFtT7mb4H/AEKeqN6HmvdlzqhZ1QAwAFDK0kAs6R21nFTtZd4pN2tynKFdv8WrOWEbGkAAWfAS1aenoKaKeohY5Ede10jGuT/UcvOiqQWKt1zeqmInosuDuURYpiZjq+9lul0qn8WPic+yucs9HTtbfNHUy3S6VT+LHxGyucs9Da2+aOplul0qn8WPiNlc5Z6G1t80dUqxpVLKusjkpZGSN9CxOUxyOS/0knNenbzp+pL4CmabcxMfVBaTqiq7Gqfo087kc9IFuc1V708zFXg9Ub0Ogct0ulU/ix8St7K5yz0Wza2+aOplul0qn8WPiNlc5Z6G1t80dTLdLpVP4sfEbK5yz0Nrb5o6mW6XSqfxY+I2VzlnobW3zR1Qi3XpJU1T2Kiossqoqc6KiyuVFTvQsNmNVunKFXxE67tWr7ywTY0gADYMApm09fTS1DmsaiyXucqNan+g9EvVdZzYuJmzVEfj1dmBmIv0zP59Fly3S6VT+LHxIPZXOWeixbW3zR1Mt0ulU/ix8RsrnLPQ2tvmjqZbpdKp/Fj4jZXOWehtbfNHVjWlbNM+GZramnVVY9ERJI719VfeeqLVfaj+M9Hmu7R2Z/lHVA0LGqYAAKGVpIBZ0jtrOKnay7xSbtblOUK7f4tWcsI2NIAAAAAAAAAAAAAAAAAAAAAAAAAAAAAUMrSQCzpHbWcVO1l3ik3a3KcoV2/xas5YRsaQAAAAAAAAAAAAAAAAAAAAAAAAAAAAAoZWkgFnS/DCidQVtVDInTI6RvvbIvLb9V2tCYw1cVWqZj/tSAxlE0XqonPq+Mb3MAAAAAAAAAAAAAAAAAAAAAAAAAAAAAe9BSOr5I6ODndK5GJ+Zbr9Xb8jzXVFFM1T9Gy3RNdcUx9XQWT2dyla7crZ2IfCw3wTbhExJYFRlTGlzHL1Xp08h3u7l7L/AHnThcTNmdU+EuTGYSL8a48YSC07Knsl3orRhfEvRe5PVd8Lk5nfJSaou0XI10zrV+5ZuW51VxqYV5say8BeAvAXgLwF4C8BeAvAXgLwF4C8BeAvAXgLwF4C8BeAvAXgLwMihopbQd6GhjfK7uYiuu13dCazzXXTRGuqdT3RbrrnVTGtVsA8C8irlC07lqFS5rUuVIUVOfn7XdnN0dHPeQ+Lxe0/jT4eqdwWC2X86970bscCRAPKq6jtRmnxYq8Hwjc1AAAAAAAAAAAAAAAAAAAAAAAAAAAfZs7qIaq/Fso8GSeXoA//2Q=="/>
          <p:cNvSpPr>
            <a:spLocks noChangeAspect="1" noChangeArrowheads="1"/>
          </p:cNvSpPr>
          <p:nvPr/>
        </p:nvSpPr>
        <p:spPr bwMode="auto">
          <a:xfrm>
            <a:off x="1984375" y="16034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40152" y="3810000"/>
            <a:ext cx="6861048" cy="381000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/>
              <a:t>3. Data Basics</a:t>
            </a:r>
          </a:p>
        </p:txBody>
      </p:sp>
    </p:spTree>
    <p:extLst>
      <p:ext uri="{BB962C8B-B14F-4D97-AF65-F5344CB8AC3E}">
        <p14:creationId xmlns:p14="http://schemas.microsoft.com/office/powerpoint/2010/main" val="3155284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all characteristics of interval scale</a:t>
            </a:r>
          </a:p>
          <a:p>
            <a:r>
              <a:rPr lang="en-US" dirty="0"/>
              <a:t>A ratio of two values is meaningful.</a:t>
            </a:r>
          </a:p>
          <a:p>
            <a:r>
              <a:rPr lang="en-US" dirty="0"/>
              <a:t>An absolute zero is meaningful.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Weight</a:t>
            </a:r>
          </a:p>
          <a:p>
            <a:pPr lvl="1"/>
            <a:r>
              <a:rPr lang="en-US" dirty="0"/>
              <a:t>Height</a:t>
            </a:r>
          </a:p>
          <a:p>
            <a:pPr lvl="1"/>
            <a:r>
              <a:rPr lang="en-US" dirty="0"/>
              <a:t>Distance</a:t>
            </a:r>
          </a:p>
          <a:p>
            <a:pPr lvl="1"/>
            <a:r>
              <a:rPr lang="en-US" dirty="0"/>
              <a:t>Number of visits</a:t>
            </a:r>
          </a:p>
          <a:p>
            <a:pPr lvl="1"/>
            <a:r>
              <a:rPr lang="en-US" dirty="0"/>
              <a:t>Credit hours earned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76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Hierarchy of Measurement Scales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1592750"/>
          </a:xfrm>
        </p:spPr>
        <p:txBody>
          <a:bodyPr>
            <a:noAutofit/>
          </a:bodyPr>
          <a:lstStyle/>
          <a:p>
            <a:r>
              <a:rPr lang="en-US" sz="2000" dirty="0"/>
              <a:t>A higher level scale contains all properties of its lower scale.</a:t>
            </a:r>
          </a:p>
          <a:p>
            <a:r>
              <a:rPr lang="en-US" sz="2000" dirty="0"/>
              <a:t>From lower to higher levels, analysis tends to be more comprehensive. Improper use of lower level scales suffers information loss in the data</a:t>
            </a:r>
          </a:p>
          <a:p>
            <a:r>
              <a:rPr lang="en-US" sz="2000" dirty="0"/>
              <a:t>In general, we prefer a higher scale of measurement than a lower one.</a:t>
            </a:r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4876800" y="5334000"/>
            <a:ext cx="4648200" cy="685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62600" y="4631140"/>
            <a:ext cx="3962400" cy="685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48400" y="3921456"/>
            <a:ext cx="3276600" cy="685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3211772"/>
            <a:ext cx="2514600" cy="685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18248" y="337000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Has absolute zero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2397" y="407969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Distance makes sense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77000" y="482364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Attributes can be ranked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8048" y="5492234"/>
            <a:ext cx="3502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Values are names or labels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5848" y="5492234"/>
            <a:ext cx="13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F0"/>
                </a:solidFill>
              </a:rPr>
              <a:t>Nominal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38600" y="4735772"/>
            <a:ext cx="13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Ordinal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51248" y="4049972"/>
            <a:ext cx="13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DA26B3"/>
                </a:solidFill>
              </a:rPr>
              <a:t>Interval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3248" y="3364172"/>
            <a:ext cx="13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Ratio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34712" y="364065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Quantitative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8704" y="5080607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Qualitative</a:t>
            </a:r>
          </a:p>
        </p:txBody>
      </p:sp>
      <p:sp>
        <p:nvSpPr>
          <p:cNvPr id="21" name="Right Brace 20"/>
          <p:cNvSpPr/>
          <p:nvPr/>
        </p:nvSpPr>
        <p:spPr>
          <a:xfrm rot="10800000">
            <a:off x="3509170" y="3168733"/>
            <a:ext cx="373983" cy="13934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Brace 21"/>
          <p:cNvSpPr/>
          <p:nvPr/>
        </p:nvSpPr>
        <p:spPr>
          <a:xfrm rot="10800000">
            <a:off x="3487969" y="4585649"/>
            <a:ext cx="373983" cy="1393481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01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Data Types and Scale Measures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905000" y="1219200"/>
            <a:ext cx="8382000" cy="44201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47800" y="5939240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https://www.mymarketresearchmethods.com/types-of-data-nominal-ordinal-interval-ratio/</a:t>
            </a:r>
          </a:p>
        </p:txBody>
      </p:sp>
    </p:spTree>
    <p:extLst>
      <p:ext uri="{BB962C8B-B14F-4D97-AF65-F5344CB8AC3E}">
        <p14:creationId xmlns:p14="http://schemas.microsoft.com/office/powerpoint/2010/main" val="3850877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1676400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445095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for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066800"/>
            <a:ext cx="9753600" cy="762000"/>
          </a:xfrm>
        </p:spPr>
        <p:txBody>
          <a:bodyPr>
            <a:normAutofit/>
          </a:bodyPr>
          <a:lstStyle/>
          <a:p>
            <a:r>
              <a:rPr lang="en-US" dirty="0"/>
              <a:t>Data collection is the first step in data science procedures.</a:t>
            </a: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9829800" cy="44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05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Primary data: collect first-hand data through experimental or observational studies (e.g., survey)</a:t>
            </a:r>
            <a:endParaRPr lang="en-US" sz="800" dirty="0"/>
          </a:p>
          <a:p>
            <a:r>
              <a:rPr lang="en-US" sz="2800" dirty="0"/>
              <a:t>Secondary data: reuse existing data</a:t>
            </a:r>
          </a:p>
          <a:p>
            <a:pPr lvl="1"/>
            <a:r>
              <a:rPr lang="en-US" sz="2400" dirty="0"/>
              <a:t>Database or data warehouse</a:t>
            </a:r>
          </a:p>
          <a:p>
            <a:pPr lvl="1"/>
            <a:r>
              <a:rPr lang="en-US" sz="2400" dirty="0"/>
              <a:t>Dataset collected by someone else</a:t>
            </a:r>
          </a:p>
          <a:p>
            <a:pPr lvl="1"/>
            <a:r>
              <a:rPr lang="en-US" sz="2400" dirty="0"/>
              <a:t>Data downloaded from organizations such as government agencies and industry associations</a:t>
            </a:r>
          </a:p>
          <a:p>
            <a:pPr lvl="1"/>
            <a:r>
              <a:rPr lang="en-US" sz="2400" dirty="0"/>
              <a:t>Digital trace data recorded by computer systems </a:t>
            </a:r>
          </a:p>
          <a:p>
            <a:pPr lvl="1"/>
            <a:r>
              <a:rPr lang="en-US" sz="2400" dirty="0"/>
              <a:t>Web server logs</a:t>
            </a:r>
          </a:p>
          <a:p>
            <a:pPr lvl="1"/>
            <a:r>
              <a:rPr lang="en-US" sz="2400" dirty="0"/>
              <a:t>Internet social media and user-generated content</a:t>
            </a:r>
          </a:p>
          <a:p>
            <a:r>
              <a:rPr lang="en-US" sz="2800" dirty="0"/>
              <a:t>In this course, we focus on the management and analysis of existing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1713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Contents to Cover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General principles for data management</a:t>
            </a:r>
          </a:p>
          <a:p>
            <a:r>
              <a:rPr lang="en-US" dirty="0"/>
              <a:t>Common data representation structures such as database, CSV, HTML, XML, JSON</a:t>
            </a:r>
          </a:p>
          <a:p>
            <a:r>
              <a:rPr lang="en-US" dirty="0"/>
              <a:t>Commonly used data collection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38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Collection Methods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CSV</a:t>
            </a:r>
          </a:p>
          <a:p>
            <a:r>
              <a:rPr lang="en-US" dirty="0"/>
              <a:t>Relational Database</a:t>
            </a:r>
          </a:p>
          <a:p>
            <a:r>
              <a:rPr lang="en-US" dirty="0"/>
              <a:t>XML and JSON</a:t>
            </a:r>
          </a:p>
          <a:p>
            <a:r>
              <a:rPr lang="en-US" dirty="0"/>
              <a:t>Web Scraping (copy and paste is inefficient)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API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09800" y="4495801"/>
            <a:ext cx="800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scraping (web harvesting or web data extraction) is a computer software technique of extracting information from websites.</a:t>
            </a:r>
          </a:p>
          <a:p>
            <a:r>
              <a:rPr lang="en-US" dirty="0"/>
              <a:t>                  ---- Wikipedia (</a:t>
            </a:r>
            <a:r>
              <a:rPr lang="en-US" dirty="0">
                <a:hlinkClick r:id="rId2"/>
              </a:rPr>
              <a:t>https://en.wikipedia.org/wiki/Web_scraping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77751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2133600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143220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CSV 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8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1353800" cy="4937760"/>
          </a:xfrm>
        </p:spPr>
        <p:txBody>
          <a:bodyPr>
            <a:normAutofit/>
          </a:bodyPr>
          <a:lstStyle/>
          <a:p>
            <a:r>
              <a:rPr lang="en-US" dirty="0"/>
              <a:t>Stevens, S. S. (1946). On the Theory of Scales of Measurement. </a:t>
            </a:r>
            <a:r>
              <a:rPr lang="en-US" i="1" dirty="0"/>
              <a:t>Science</a:t>
            </a:r>
            <a:r>
              <a:rPr lang="en-US" dirty="0"/>
              <a:t>, </a:t>
            </a:r>
            <a:r>
              <a:rPr lang="en-US" i="1" dirty="0"/>
              <a:t>103</a:t>
            </a:r>
            <a:r>
              <a:rPr lang="en-US" dirty="0"/>
              <a:t>(2684), 677-680.</a:t>
            </a:r>
          </a:p>
          <a:p>
            <a:endParaRPr lang="en-US" dirty="0"/>
          </a:p>
          <a:p>
            <a:r>
              <a:rPr lang="en-US" dirty="0"/>
              <a:t>Read "HTML Tutorial" from </a:t>
            </a:r>
            <a:r>
              <a:rPr lang="en-US" dirty="0">
                <a:hlinkClick r:id="rId2"/>
              </a:rPr>
              <a:t>http://www.w3schools.com/html/default.asp</a:t>
            </a:r>
            <a:endParaRPr lang="en-US" dirty="0"/>
          </a:p>
          <a:p>
            <a:pPr lvl="1"/>
            <a:r>
              <a:rPr lang="en-US" dirty="0"/>
              <a:t>You need to read from "HTML HOME" to "HTML Tables".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795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 Separated Values (CSV) Files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21020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CSV is a widely used data exchange format. Nowadays many companies are still using CSV to share information with their customers and suppliers.</a:t>
            </a:r>
          </a:p>
          <a:p>
            <a:endParaRPr lang="en-US" dirty="0"/>
          </a:p>
          <a:p>
            <a:r>
              <a:rPr lang="en-US" dirty="0"/>
              <a:t>CSV files save tabular data in plain text.</a:t>
            </a:r>
          </a:p>
          <a:p>
            <a:pPr lvl="1"/>
            <a:r>
              <a:rPr lang="en-US" dirty="0"/>
              <a:t>Use comma (“,”) to separate data fields</a:t>
            </a:r>
          </a:p>
          <a:p>
            <a:pPr lvl="1"/>
            <a:r>
              <a:rPr lang="en-US" dirty="0"/>
              <a:t>May use the first line as a header containing field names</a:t>
            </a:r>
          </a:p>
          <a:p>
            <a:pPr lvl="1"/>
            <a:r>
              <a:rPr lang="en-US" dirty="0"/>
              <a:t>May use single or double quotation marks around some or all fields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1400" y="6474024"/>
            <a:ext cx="434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https://en.wikipedia.org/wiki/Comma-separated_values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358270"/>
            <a:ext cx="6335020" cy="301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40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 on CSV Files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very simple design of CSV files is to use plain text to store tabular data.</a:t>
            </a:r>
          </a:p>
          <a:p>
            <a:r>
              <a:rPr lang="en-US" dirty="0"/>
              <a:t>CSV files can be easily read or written by using Notepad, MS Excel, and other software tools.</a:t>
            </a:r>
          </a:p>
          <a:p>
            <a:r>
              <a:rPr lang="en-US" dirty="0"/>
              <a:t>However, a plain text format is very difficult to store complicated data such as long textual data. Important format information may be lost.</a:t>
            </a:r>
          </a:p>
        </p:txBody>
      </p:sp>
    </p:spTree>
    <p:extLst>
      <p:ext uri="{BB962C8B-B14F-4D97-AF65-F5344CB8AC3E}">
        <p14:creationId xmlns:p14="http://schemas.microsoft.com/office/powerpoint/2010/main" val="1714457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Code: Read and Write CSV Files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86000" y="1219200"/>
            <a:ext cx="7162800" cy="5029200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0" y="1340108"/>
            <a:ext cx="6096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Set working directory to the folder which contains the CSV file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"D:\\Cloud\\Dropbox\\Teaching 2016 Fall\\IST 3420\\03.Data Basics"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Read CSV file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read.csv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"CallsData.csv"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header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Another way is to use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read.table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 function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read.table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"CallsData.csv"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header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","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Select Area Code and Phone number and combine them into a new list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cbind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Area.Code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as.character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colnames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AreaCode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PhoneNum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Write the phone data into csv file under the working directory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write.csv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phone,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"Phone.csv"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Write the phone data into a .txt file, using tab as field separator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write.table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phone, </a:t>
            </a:r>
            <a:r>
              <a:rPr lang="fr-FR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"Phone.txt"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sep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"\t"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fr-FR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Show all files under the working directory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dir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075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2619984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3260828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Working with Relational Database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17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Relational Database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relational database consists of a collection of related data tables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2057400" y="2209800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EMPLOYEE table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6062"/>
          <a:stretch/>
        </p:blipFill>
        <p:spPr>
          <a:xfrm>
            <a:off x="4876801" y="3593299"/>
            <a:ext cx="2795449" cy="9992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951" y="2209801"/>
            <a:ext cx="6376850" cy="114090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57400" y="2637448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DEPARTMENT table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57401" y="3089694"/>
            <a:ext cx="15240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JOB table</a:t>
            </a: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3581401" y="2362200"/>
            <a:ext cx="252551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</p:cNvCxnSpPr>
          <p:nvPr/>
        </p:nvCxnSpPr>
        <p:spPr>
          <a:xfrm>
            <a:off x="3581401" y="2789849"/>
            <a:ext cx="1295399" cy="917669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892377"/>
            <a:ext cx="4167578" cy="1178566"/>
          </a:xfrm>
          <a:prstGeom prst="rect">
            <a:avLst/>
          </a:prstGeom>
        </p:spPr>
      </p:pic>
      <p:cxnSp>
        <p:nvCxnSpPr>
          <p:cNvPr id="19" name="Straight Arrow Connector 18"/>
          <p:cNvCxnSpPr>
            <a:stCxn id="11" idx="3"/>
          </p:cNvCxnSpPr>
          <p:nvPr/>
        </p:nvCxnSpPr>
        <p:spPr>
          <a:xfrm>
            <a:off x="3581401" y="3242094"/>
            <a:ext cx="1295398" cy="1710906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9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Relationship Diagrams (ERD)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9601200" cy="609600"/>
          </a:xfrm>
        </p:spPr>
        <p:txBody>
          <a:bodyPr>
            <a:normAutofit/>
          </a:bodyPr>
          <a:lstStyle/>
          <a:p>
            <a:r>
              <a:rPr lang="en-US" sz="2000" dirty="0"/>
              <a:t>An ERD describes business entities and their relationships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676401"/>
            <a:ext cx="5430486" cy="45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07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2209800"/>
          </a:xfrm>
        </p:spPr>
        <p:txBody>
          <a:bodyPr>
            <a:normAutofit/>
          </a:bodyPr>
          <a:lstStyle/>
          <a:p>
            <a:r>
              <a:rPr lang="en-US" dirty="0"/>
              <a:t>A table is a collection of related data held in a structured format within a database. It consists of columns, and rows.</a:t>
            </a:r>
          </a:p>
          <a:p>
            <a:pPr lvl="1"/>
            <a:r>
              <a:rPr lang="en-US" dirty="0"/>
              <a:t>A column (aka attribute, or field) defies the characteristics of the data stored in the column</a:t>
            </a:r>
          </a:p>
          <a:p>
            <a:pPr lvl="1"/>
            <a:r>
              <a:rPr lang="en-US" dirty="0"/>
              <a:t>A row (aka record, or tuple) represents a single, implicitly structured data item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6940" y="36857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column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627940" y="3990503"/>
            <a:ext cx="0" cy="2188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65919" y="427286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row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56780" y="4479970"/>
            <a:ext cx="380085" cy="5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64" y="4218020"/>
            <a:ext cx="7197737" cy="14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36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query language designed to manipulate data held in a relational DBMS</a:t>
            </a:r>
          </a:p>
          <a:p>
            <a:r>
              <a:rPr lang="en-US" dirty="0"/>
              <a:t>Initially developed at IBM in the early 1970s</a:t>
            </a:r>
          </a:p>
          <a:p>
            <a:r>
              <a:rPr lang="en-US" dirty="0"/>
              <a:t>Became a standard of the American National Standards Institute (ANSI) in 1986</a:t>
            </a:r>
          </a:p>
          <a:p>
            <a:r>
              <a:rPr lang="en-US" dirty="0"/>
              <a:t>Beyond the ANSI-standard SQL, variants are supported by different DBMS platforms</a:t>
            </a:r>
          </a:p>
          <a:p>
            <a:pPr lvl="1"/>
            <a:r>
              <a:rPr lang="en-US" dirty="0"/>
              <a:t>Oracle: PL/SQL</a:t>
            </a:r>
          </a:p>
          <a:p>
            <a:pPr lvl="1"/>
            <a:r>
              <a:rPr lang="en-US" dirty="0"/>
              <a:t>Microsoft SQL Server:  Transact-SQL</a:t>
            </a:r>
          </a:p>
          <a:p>
            <a:pPr lvl="1"/>
            <a:r>
              <a:rPr lang="en-US" dirty="0"/>
              <a:t>IBM DB2: SQL PL</a:t>
            </a:r>
          </a:p>
          <a:p>
            <a:pPr lvl="1"/>
            <a:r>
              <a:rPr lang="en-US" dirty="0"/>
              <a:t>MySQL: SQL/PSM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6432209"/>
            <a:ext cx="5105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https://en.wikipedia.org/wiki/SQL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0184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Select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29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191000"/>
          </a:xfrm>
        </p:spPr>
        <p:txBody>
          <a:bodyPr>
            <a:normAutofit/>
          </a:bodyPr>
          <a:lstStyle/>
          <a:p>
            <a:r>
              <a:rPr lang="en-US" dirty="0"/>
              <a:t>SELECT is the most common operation in SQL.</a:t>
            </a:r>
          </a:p>
          <a:p>
            <a:r>
              <a:rPr lang="en-US" dirty="0"/>
              <a:t>SELECT retrieves data from one or more tables, or expressions. </a:t>
            </a:r>
          </a:p>
          <a:p>
            <a:r>
              <a:rPr lang="en-US" dirty="0"/>
              <a:t>Standard SELECT statements have no persistent effects on the database.</a:t>
            </a:r>
          </a:p>
          <a:p>
            <a:endParaRPr lang="en-US" dirty="0"/>
          </a:p>
          <a:p>
            <a:r>
              <a:rPr lang="en-US" dirty="0"/>
              <a:t>Syntax:</a:t>
            </a:r>
            <a:br>
              <a:rPr lang="en-US" dirty="0"/>
            </a:br>
            <a:r>
              <a:rPr lang="en-US" dirty="0"/>
              <a:t>           </a:t>
            </a:r>
            <a:r>
              <a:rPr lang="en-US" sz="2400" dirty="0">
                <a:solidFill>
                  <a:srgbClr val="00B0F0"/>
                </a:solidFill>
              </a:rPr>
              <a:t>SELECT {</a:t>
            </a:r>
            <a:r>
              <a:rPr lang="en-US" sz="2400" dirty="0" err="1">
                <a:solidFill>
                  <a:srgbClr val="00B0F0"/>
                </a:solidFill>
              </a:rPr>
              <a:t>ColumnName</a:t>
            </a:r>
            <a:r>
              <a:rPr lang="en-US" sz="2400" dirty="0">
                <a:solidFill>
                  <a:srgbClr val="00B0F0"/>
                </a:solidFill>
              </a:rPr>
              <a:t>(s)}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               FROM  {</a:t>
            </a:r>
            <a:r>
              <a:rPr lang="en-US" sz="2400" dirty="0" err="1">
                <a:solidFill>
                  <a:srgbClr val="00B0F0"/>
                </a:solidFill>
              </a:rPr>
              <a:t>TableName</a:t>
            </a:r>
            <a:r>
              <a:rPr lang="en-US" sz="2400" dirty="0">
                <a:solidFill>
                  <a:srgbClr val="00B0F0"/>
                </a:solidFill>
              </a:rPr>
              <a:t>(s)}</a:t>
            </a:r>
            <a:br>
              <a:rPr lang="en-US" sz="2400" dirty="0">
                <a:solidFill>
                  <a:srgbClr val="00B0F0"/>
                </a:solidFill>
              </a:rPr>
            </a:br>
            <a:r>
              <a:rPr lang="en-US" sz="2400" dirty="0">
                <a:solidFill>
                  <a:srgbClr val="00B0F0"/>
                </a:solidFill>
              </a:rPr>
              <a:t>               WHERE  {Condition(s)}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053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1187970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255700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Reading Data from SQLite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Using SQL is a critical skill for data scientists.</a:t>
            </a:r>
          </a:p>
          <a:p>
            <a:r>
              <a:rPr lang="en-US" dirty="0"/>
              <a:t>SQLite is a popular embedded RDBMS software for client/local storage.</a:t>
            </a:r>
          </a:p>
          <a:p>
            <a:r>
              <a:rPr lang="en-US" dirty="0"/>
              <a:t>Need to install </a:t>
            </a:r>
            <a:r>
              <a:rPr lang="en-US" dirty="0" err="1"/>
              <a:t>RSQLite</a:t>
            </a:r>
            <a:r>
              <a:rPr lang="en-US" dirty="0"/>
              <a:t> package.</a:t>
            </a:r>
          </a:p>
        </p:txBody>
      </p:sp>
    </p:spTree>
    <p:extLst>
      <p:ext uri="{BB962C8B-B14F-4D97-AF65-F5344CB8AC3E}">
        <p14:creationId xmlns:p14="http://schemas.microsoft.com/office/powerpoint/2010/main" val="3475675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685800"/>
          </a:xfrm>
        </p:spPr>
        <p:txBody>
          <a:bodyPr/>
          <a:lstStyle/>
          <a:p>
            <a:r>
              <a:rPr lang="en-US" dirty="0"/>
              <a:t>Telecommunication Service Data: Calls and Contracts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934142"/>
              </p:ext>
            </p:extLst>
          </p:nvPr>
        </p:nvGraphicFramePr>
        <p:xfrm>
          <a:off x="2590802" y="2514600"/>
          <a:ext cx="2895599" cy="3047998"/>
        </p:xfrm>
        <a:graphic>
          <a:graphicData uri="http://schemas.openxmlformats.org/drawingml/2006/table">
            <a:tbl>
              <a:tblPr/>
              <a:tblGrid>
                <a:gridCol w="982910">
                  <a:extLst>
                    <a:ext uri="{9D8B030D-6E8A-4147-A177-3AD203B41FA5}">
                      <a16:colId xmlns:a16="http://schemas.microsoft.com/office/drawing/2014/main" val="1571370117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785598684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1952424710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858018752"/>
                    </a:ext>
                  </a:extLst>
                </a:gridCol>
              </a:tblGrid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Attribute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Record1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Record2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Record3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0807246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VMail Message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642734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Day Mins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265.1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161.6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243.4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786316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Eve Mins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197.4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195.5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121.2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8073718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Night Mins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244.7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254.4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162.6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449210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Intl Mins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12.2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5100884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CustServ Calls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658888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Day Calls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67408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Day Charge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45.07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27.47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41.38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186329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Eve Calls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99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5559246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Eve Charge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16.78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16.62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4542276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Night Calls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9287272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Night Charge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11.01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11.45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7.32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669168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Intl Calls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06207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Intl Charge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2.7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3.29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5781390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Area 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959910"/>
                  </a:ext>
                </a:extLst>
              </a:tr>
              <a:tr h="179294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Phone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382-4657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effectLst/>
                          <a:latin typeface="Arial" panose="020B0604020202020204" pitchFamily="34" charset="0"/>
                        </a:rPr>
                        <a:t>371-7191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effectLst/>
                          <a:latin typeface="Arial" panose="020B0604020202020204" pitchFamily="34" charset="0"/>
                        </a:rPr>
                        <a:t>358-1921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024470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438400" y="1981200"/>
            <a:ext cx="3733800" cy="399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Calls Data (TTL 3333 records)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254278"/>
              </p:ext>
            </p:extLst>
          </p:nvPr>
        </p:nvGraphicFramePr>
        <p:xfrm>
          <a:off x="6629400" y="2514600"/>
          <a:ext cx="3200400" cy="1524000"/>
        </p:xfrm>
        <a:graphic>
          <a:graphicData uri="http://schemas.openxmlformats.org/drawingml/2006/table">
            <a:tbl>
              <a:tblPr/>
              <a:tblGrid>
                <a:gridCol w="1117428">
                  <a:extLst>
                    <a:ext uri="{9D8B030D-6E8A-4147-A177-3AD203B41FA5}">
                      <a16:colId xmlns:a16="http://schemas.microsoft.com/office/drawing/2014/main" val="224355744"/>
                    </a:ext>
                  </a:extLst>
                </a:gridCol>
                <a:gridCol w="711372">
                  <a:extLst>
                    <a:ext uri="{9D8B030D-6E8A-4147-A177-3AD203B41FA5}">
                      <a16:colId xmlns:a16="http://schemas.microsoft.com/office/drawing/2014/main" val="171721596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65898352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5672014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Attribute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3838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Account Length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566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Churn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1934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Int'l Plan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0497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VMail Plan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744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NJ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32532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 Code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4861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Phone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382-4657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371-7191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358-1921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0210135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6477000" y="1981201"/>
            <a:ext cx="4114800" cy="4127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marL="0" indent="0">
              <a:buNone/>
            </a:pPr>
            <a:r>
              <a:rPr lang="en-US" sz="2000" dirty="0"/>
              <a:t>Contract Data(TTL 3333 records)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86400" y="3886200"/>
            <a:ext cx="1143000" cy="160020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412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SQLite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704" y="1822642"/>
            <a:ext cx="1590897" cy="3105583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685800"/>
          </a:xfrm>
        </p:spPr>
        <p:txBody>
          <a:bodyPr/>
          <a:lstStyle/>
          <a:p>
            <a:r>
              <a:rPr lang="en-US" dirty="0"/>
              <a:t>Table </a:t>
            </a:r>
            <a:r>
              <a:rPr lang="en-US" dirty="0">
                <a:solidFill>
                  <a:srgbClr val="00B0F0"/>
                </a:solidFill>
              </a:rPr>
              <a:t>Call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16" y="1804024"/>
            <a:ext cx="6668484" cy="39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0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33</a:t>
            </a:fld>
            <a:endParaRPr lang="en-US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685800"/>
          </a:xfrm>
        </p:spPr>
        <p:txBody>
          <a:bodyPr/>
          <a:lstStyle/>
          <a:p>
            <a:r>
              <a:rPr lang="en-US" dirty="0"/>
              <a:t>Table </a:t>
            </a:r>
            <a:r>
              <a:rPr lang="en-US" dirty="0">
                <a:solidFill>
                  <a:srgbClr val="00B0F0"/>
                </a:solidFill>
              </a:rPr>
              <a:t>Contract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1828800"/>
            <a:ext cx="1762371" cy="1552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1" y="1828801"/>
            <a:ext cx="6639905" cy="390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382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Code: Read from SQLite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95600" y="1143000"/>
            <a:ext cx="62484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If you haven't installed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RSQLite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package, do it.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RSQLite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RSQLite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Set working directory to the folder which contains the SQLite database file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setwd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"D:\\Cloud\\Dropbox\\Teaching 2016 Fall\\IST 3420\\03.Data Basics"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Specify the database file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dbfile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TelecomService.sqlite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Create a database connection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dbConnect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dbDriver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"SQLite"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dbname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dbfile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Get call 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dbGetQuery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con,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"SELECT * FROM Call"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call_data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# Get contract data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contract_data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dbGetQuery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con,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"SELECT * FROM Contract"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contract_data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contract_data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14600" y="1066800"/>
            <a:ext cx="6934200" cy="5181600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13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3086912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3910270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HTML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6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laloo.files.wordpress.com/2015/07/02fig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743200"/>
            <a:ext cx="2971800" cy="259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6096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HyperText</a:t>
            </a:r>
            <a:r>
              <a:rPr lang="en-US" dirty="0"/>
              <a:t> Markup Language (HTML) is the standard markup language used to create web pages.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2057400"/>
            <a:ext cx="6858000" cy="41910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Application = </a:t>
            </a:r>
            <a:r>
              <a:rPr lang="en-US" dirty="0">
                <a:solidFill>
                  <a:srgbClr val="FF0000"/>
                </a:solidFill>
              </a:rPr>
              <a:t>HTML </a:t>
            </a:r>
            <a:r>
              <a:rPr lang="en-US" dirty="0"/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CSS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+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JavaScript</a:t>
            </a:r>
          </a:p>
          <a:p>
            <a:pPr lvl="1"/>
            <a:r>
              <a:rPr lang="en-US" dirty="0"/>
              <a:t>HTML: Content and structure of web pages</a:t>
            </a:r>
          </a:p>
          <a:p>
            <a:pPr lvl="2"/>
            <a:r>
              <a:rPr lang="en-US" dirty="0"/>
              <a:t>Headings</a:t>
            </a:r>
          </a:p>
          <a:p>
            <a:pPr lvl="2"/>
            <a:r>
              <a:rPr lang="en-US" dirty="0"/>
              <a:t>Paragraphs</a:t>
            </a:r>
          </a:p>
          <a:p>
            <a:pPr lvl="2"/>
            <a:r>
              <a:rPr lang="en-US" dirty="0"/>
              <a:t>Lists</a:t>
            </a:r>
          </a:p>
          <a:p>
            <a:pPr lvl="2"/>
            <a:r>
              <a:rPr lang="en-US" dirty="0"/>
              <a:t>Images...</a:t>
            </a:r>
          </a:p>
          <a:p>
            <a:pPr lvl="1"/>
            <a:r>
              <a:rPr lang="en-US" dirty="0"/>
              <a:t>CSS (Cascading Style Sheets): Describe the presentation/display of HTML elements</a:t>
            </a:r>
          </a:p>
          <a:p>
            <a:pPr lvl="2"/>
            <a:r>
              <a:rPr lang="en-US" dirty="0"/>
              <a:t>Font</a:t>
            </a:r>
          </a:p>
          <a:p>
            <a:pPr lvl="2"/>
            <a:r>
              <a:rPr lang="en-US" dirty="0"/>
              <a:t>Color</a:t>
            </a:r>
          </a:p>
          <a:p>
            <a:pPr lvl="2"/>
            <a:r>
              <a:rPr lang="en-US" dirty="0"/>
              <a:t>Border...</a:t>
            </a:r>
          </a:p>
          <a:p>
            <a:pPr lvl="1"/>
            <a:r>
              <a:rPr lang="en-US" dirty="0"/>
              <a:t>JavaScript: Control the behavior of HTML elements</a:t>
            </a:r>
          </a:p>
          <a:p>
            <a:pPr lvl="2"/>
            <a:r>
              <a:rPr lang="en-US" dirty="0"/>
              <a:t>User interaction</a:t>
            </a:r>
          </a:p>
          <a:p>
            <a:pPr lvl="2"/>
            <a:r>
              <a:rPr lang="en-US" dirty="0"/>
              <a:t>Button click</a:t>
            </a:r>
          </a:p>
          <a:p>
            <a:pPr lvl="2"/>
            <a:r>
              <a:rPr lang="en-US" dirty="0"/>
              <a:t>Dynamic display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0" y="6477001"/>
            <a:ext cx="7162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https://melaloo.files.wordpress.com/2015/07/02fig01.jpg</a:t>
            </a:r>
          </a:p>
        </p:txBody>
      </p:sp>
    </p:spTree>
    <p:extLst>
      <p:ext uri="{BB962C8B-B14F-4D97-AF65-F5344CB8AC3E}">
        <p14:creationId xmlns:p14="http://schemas.microsoft.com/office/powerpoint/2010/main" val="3969425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Simple HTML Page: A Tree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8400" y="1835267"/>
            <a:ext cx="4343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</a:rPr>
              <a:t>&lt;!DOCTYPE html&gt;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&lt;html&gt;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&lt;title&gt;</a:t>
            </a:r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The title of the document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&lt;/title&gt;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&lt;body&gt;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b="1" dirty="0">
                <a:solidFill>
                  <a:srgbClr val="000000"/>
                </a:solidFill>
                <a:highlight>
                  <a:srgbClr val="FFFFFF"/>
                </a:highlight>
              </a:rPr>
              <a:t>    The content of the page.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&lt;/body&gt;</a:t>
            </a:r>
            <a:endParaRPr lang="en-US" sz="1600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</a:rPr>
              <a:t>&lt;/html&gt;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2250948" y="1676400"/>
            <a:ext cx="4683252" cy="2744190"/>
          </a:xfrm>
          <a:prstGeom prst="roundRect">
            <a:avLst>
              <a:gd name="adj" fmla="val 8619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90" y="3625409"/>
            <a:ext cx="4579410" cy="27444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486400" y="2819400"/>
            <a:ext cx="457200" cy="8382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19600" y="3581400"/>
            <a:ext cx="1219200" cy="609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62200" y="11546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 action="ppaction://hlinkfile"/>
              </a:rPr>
              <a:t>SimpePage.html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24400" y="11546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Contents are stored within tags</a:t>
            </a:r>
          </a:p>
        </p:txBody>
      </p:sp>
    </p:spTree>
    <p:extLst>
      <p:ext uri="{BB962C8B-B14F-4D97-AF65-F5344CB8AC3E}">
        <p14:creationId xmlns:p14="http://schemas.microsoft.com/office/powerpoint/2010/main" val="2869047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Uniform Resource Locator (URL) is an identifier which specifies the location of a web resource</a:t>
            </a:r>
          </a:p>
          <a:p>
            <a:pPr lvl="1"/>
            <a:r>
              <a:rPr lang="en-US" dirty="0"/>
              <a:t>Web pages (http, https)</a:t>
            </a:r>
          </a:p>
          <a:p>
            <a:pPr lvl="1"/>
            <a:r>
              <a:rPr lang="en-US" dirty="0"/>
              <a:t>Email (mailto)</a:t>
            </a:r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/>
              <a:t>Database connection</a:t>
            </a:r>
          </a:p>
          <a:p>
            <a:pPr lvl="1"/>
            <a:endParaRPr lang="en-US" dirty="0"/>
          </a:p>
          <a:p>
            <a:r>
              <a:rPr lang="en-US" dirty="0"/>
              <a:t>A web page URL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81400" y="47244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http://www.mst.edu/index.html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57600" y="5247620"/>
            <a:ext cx="83820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72000" y="5247621"/>
            <a:ext cx="1905000" cy="222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45302" y="5247620"/>
            <a:ext cx="1431898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81400" y="55626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protocol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55742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host name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3200" y="556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file location and name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038600" y="5247620"/>
            <a:ext cx="0" cy="39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562600" y="5257800"/>
            <a:ext cx="0" cy="39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391400" y="5257800"/>
            <a:ext cx="0" cy="39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112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Data 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Data are the facts collected, analyzed, and interpreted.</a:t>
            </a:r>
          </a:p>
          <a:p>
            <a:r>
              <a:rPr lang="en-US"/>
              <a:t>The data collected in a particular data science project are commonly referred to as a data set.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82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Practice...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533400"/>
          </a:xfrm>
        </p:spPr>
        <p:txBody>
          <a:bodyPr/>
          <a:lstStyle/>
          <a:p>
            <a:r>
              <a:rPr lang="en-US" dirty="0"/>
              <a:t>HTML with CSS and JavaScript becomes complicated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1828800"/>
            <a:ext cx="5147550" cy="434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2481752"/>
            <a:ext cx="2981227" cy="2395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2024552"/>
            <a:ext cx="289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http://www.mst.edu/about/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42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in Data Science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Our objective is to get data of interest from the complicated web page structure.</a:t>
            </a:r>
          </a:p>
          <a:p>
            <a:r>
              <a:rPr lang="en-US" dirty="0"/>
              <a:t>Usually we can ignore all CSS and JavaScript parts.</a:t>
            </a:r>
          </a:p>
        </p:txBody>
      </p:sp>
    </p:spTree>
    <p:extLst>
      <p:ext uri="{BB962C8B-B14F-4D97-AF65-F5344CB8AC3E}">
        <p14:creationId xmlns:p14="http://schemas.microsoft.com/office/powerpoint/2010/main" val="133731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 for Web Data Collection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Inspect the website to fully understand the web page structure and content</a:t>
            </a:r>
          </a:p>
          <a:p>
            <a:r>
              <a:rPr lang="en-US" dirty="0"/>
              <a:t>Some important packages in R</a:t>
            </a:r>
          </a:p>
          <a:p>
            <a:pPr lvl="1"/>
            <a:r>
              <a:rPr lang="en-US" dirty="0" err="1"/>
              <a:t>RCurl</a:t>
            </a:r>
            <a:r>
              <a:rPr lang="en-US" dirty="0"/>
              <a:t> (not well-maintained)</a:t>
            </a:r>
          </a:p>
          <a:p>
            <a:pPr lvl="1"/>
            <a:r>
              <a:rPr lang="en-US" dirty="0"/>
              <a:t>XML</a:t>
            </a:r>
          </a:p>
          <a:p>
            <a:pPr lvl="1"/>
            <a:r>
              <a:rPr lang="en-US" dirty="0" err="1"/>
              <a:t>httr</a:t>
            </a:r>
            <a:endParaRPr lang="en-US" dirty="0"/>
          </a:p>
          <a:p>
            <a:r>
              <a:rPr lang="en-US" dirty="0"/>
              <a:t>Steps in scraping web pages</a:t>
            </a:r>
          </a:p>
          <a:p>
            <a:pPr lvl="1"/>
            <a:r>
              <a:rPr lang="en-US" dirty="0"/>
              <a:t>Specify URL</a:t>
            </a:r>
          </a:p>
          <a:p>
            <a:pPr lvl="1"/>
            <a:r>
              <a:rPr lang="en-US" dirty="0"/>
              <a:t>Get the web page content</a:t>
            </a:r>
          </a:p>
          <a:p>
            <a:pPr lvl="1"/>
            <a:r>
              <a:rPr lang="en-US" dirty="0"/>
              <a:t>Parse the web page content</a:t>
            </a:r>
          </a:p>
          <a:p>
            <a:pPr lvl="1"/>
            <a:r>
              <a:rPr lang="en-US" dirty="0"/>
              <a:t>Read specific elements in the web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60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Scraping Tables from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Task: To collect world population data from the following Wikipedia web page </a:t>
            </a:r>
            <a:r>
              <a:rPr lang="en-US" sz="2400" dirty="0">
                <a:hlinkClick r:id="rId2"/>
              </a:rPr>
              <a:t>https://en.wikipedia.org/wiki/List_of_countries_and_dependencies_by_population</a:t>
            </a:r>
            <a:endParaRPr lang="en-US" sz="2400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286000"/>
            <a:ext cx="85725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3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Table Tags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708526504"/>
              </p:ext>
            </p:extLst>
          </p:nvPr>
        </p:nvGraphicFramePr>
        <p:xfrm>
          <a:off x="2514600" y="1447800"/>
          <a:ext cx="7010400" cy="346284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98839">
                  <a:extLst>
                    <a:ext uri="{9D8B030D-6E8A-4147-A177-3AD203B41FA5}">
                      <a16:colId xmlns:a16="http://schemas.microsoft.com/office/drawing/2014/main" val="600172253"/>
                    </a:ext>
                  </a:extLst>
                </a:gridCol>
                <a:gridCol w="5611561">
                  <a:extLst>
                    <a:ext uri="{9D8B030D-6E8A-4147-A177-3AD203B41FA5}">
                      <a16:colId xmlns:a16="http://schemas.microsoft.com/office/drawing/2014/main" val="780984117"/>
                    </a:ext>
                  </a:extLst>
                </a:gridCol>
              </a:tblGrid>
              <a:tr h="2840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Tag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Description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24365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&lt;table&gt;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4617652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&lt;caption&gt;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table caption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589428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400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header cell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2487012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400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row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458457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&lt;td&gt;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Defines a cell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025431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400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thead</a:t>
                      </a:r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the header content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889078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400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tbody</a:t>
                      </a:r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the body content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292714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lang="en-US" sz="1400" u="non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tfoot</a:t>
                      </a:r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Groups the footer content in a table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983445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&lt;col&gt;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Specifies column properties for each column within a &lt;colgroup&gt; element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60776"/>
                  </a:ext>
                </a:extLst>
              </a:tr>
              <a:tr h="28404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&lt;colgroup&gt;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Specifies a group of one or more columns in a table for formatting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716365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5800" y="5498068"/>
            <a:ext cx="105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a description of complete HTML tags, refer to: </a:t>
            </a:r>
            <a:r>
              <a:rPr lang="en-US" dirty="0">
                <a:hlinkClick r:id="rId2"/>
              </a:rPr>
              <a:t>http://www.w3schools.com/tags/ref_byfunc.asp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2173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Inspect the Tree Structure of Web Page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1143000"/>
          </a:xfrm>
        </p:spPr>
        <p:txBody>
          <a:bodyPr>
            <a:normAutofit/>
          </a:bodyPr>
          <a:lstStyle/>
          <a:p>
            <a:r>
              <a:rPr lang="en-US" sz="2000" dirty="0"/>
              <a:t>In Google Chrome, right click the table and then select “Inspect” menu.</a:t>
            </a:r>
          </a:p>
          <a:p>
            <a:r>
              <a:rPr lang="en-US" sz="2000" dirty="0"/>
              <a:t>Then move mouse over the HTML element, the corresponding display content will be highlighted.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2309456"/>
            <a:ext cx="7334965" cy="40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29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(cont.)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1143000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In Firefox, right click the table and then select “Inspect Element” menu.</a:t>
            </a:r>
          </a:p>
          <a:p>
            <a:r>
              <a:rPr lang="en-US" sz="2200" dirty="0"/>
              <a:t>Then move mouse over the HTML element, the corresponding display content will be highlighted.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1" y="2514601"/>
            <a:ext cx="7491171" cy="35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5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 Code: Scraping Tables from Web Pages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47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82969" y="1219200"/>
            <a:ext cx="8077200" cy="5029200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09801" y="1295400"/>
            <a:ext cx="785036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Load packages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"XML"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library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“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httr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Specify URL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url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u="sng" dirty="0">
                <a:solidFill>
                  <a:srgbClr val="808080"/>
                </a:solidFill>
                <a:highlight>
                  <a:srgbClr val="FFFFFF"/>
                </a:highlight>
              </a:rPr>
              <a:t>https://en.wikipedia.org/wiki/</a:t>
            </a:r>
            <a:r>
              <a:rPr lang="en-US" sz="1400" u="sng" dirty="0" err="1">
                <a:solidFill>
                  <a:srgbClr val="808080"/>
                </a:solidFill>
                <a:highlight>
                  <a:srgbClr val="FFFFFF"/>
                </a:highlight>
              </a:rPr>
              <a:t>List_of_countries_and_dependencies_by_population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Download the content of the URL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url_content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GET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url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Parse the HTML/XML content to generate an R structure representing the HTML/XML tree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doc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htmlParse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url_content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tables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readHTMLTable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doc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Convert the 1st element of the list to data frame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data.frame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tables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attributes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colnames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Rank"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"Country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/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Territory"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"Population"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"Date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"% of World 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Population"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"Source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is.factor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Population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Convert factors into numbers for Population column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Population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as.numeric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gsub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","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Population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top10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head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pop_df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10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plot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top10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Population, type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"l"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38965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3581400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443699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XML and JSON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057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Set: </a:t>
            </a:r>
            <a:r>
              <a:rPr lang="en-US" sz="2700" dirty="0"/>
              <a:t>Elements, Variables, and Observations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874780" y="2975202"/>
          <a:ext cx="5935847" cy="2769988"/>
        </p:xfrm>
        <a:graphic>
          <a:graphicData uri="http://schemas.openxmlformats.org/drawingml/2006/table">
            <a:tbl>
              <a:tblPr/>
              <a:tblGrid>
                <a:gridCol w="2202046">
                  <a:extLst>
                    <a:ext uri="{9D8B030D-6E8A-4147-A177-3AD203B41FA5}">
                      <a16:colId xmlns:a16="http://schemas.microsoft.com/office/drawing/2014/main" val="58861671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25037464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27814674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609564478"/>
                    </a:ext>
                  </a:extLst>
                </a:gridCol>
                <a:gridCol w="914401">
                  <a:extLst>
                    <a:ext uri="{9D8B030D-6E8A-4147-A177-3AD203B41FA5}">
                      <a16:colId xmlns:a16="http://schemas.microsoft.com/office/drawing/2014/main" val="2621163090"/>
                    </a:ext>
                  </a:extLst>
                </a:gridCol>
              </a:tblGrid>
              <a:tr h="47711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car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mpg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cyl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hp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</a:rPr>
                        <a:t>wt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50368"/>
                  </a:ext>
                </a:extLst>
              </a:tr>
              <a:tr h="38786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Mazda RX4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2.62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5012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Mazda RX4 Wag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2.875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87801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Datsun 710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22.8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93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2.32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97413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Hornet 4 Drive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21.4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3.215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11545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Hornet Sportabout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18.7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175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3.44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23665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Valiant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18.1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105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3.46</a:t>
                      </a:r>
                    </a:p>
                  </a:txBody>
                  <a:tcPr marL="182880" marR="18288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9517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32279" y="237386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Variables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732279" y="2670402"/>
            <a:ext cx="6096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532379" y="2670402"/>
            <a:ext cx="1143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684779" y="2670402"/>
            <a:ext cx="9525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89579" y="2670402"/>
            <a:ext cx="16383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91602" y="3650792"/>
            <a:ext cx="144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Observations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2533426" y="3658277"/>
            <a:ext cx="530352" cy="430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33426" y="4500217"/>
            <a:ext cx="530352" cy="699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74629" y="3968791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 Names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8810627" y="3968791"/>
            <a:ext cx="304798" cy="12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10936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Elements/subjects: entities of interest</a:t>
            </a:r>
          </a:p>
          <a:p>
            <a:r>
              <a:rPr lang="en-US" dirty="0"/>
              <a:t>Variables: characteristic of elements</a:t>
            </a:r>
          </a:p>
          <a:p>
            <a:r>
              <a:rPr lang="en-US" dirty="0"/>
              <a:t>Observation: the set of measurements obtained for an element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5124451" y="3876675"/>
            <a:ext cx="3657601" cy="311481"/>
          </a:xfrm>
          <a:prstGeom prst="roundRect">
            <a:avLst>
              <a:gd name="adj" fmla="val 2226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4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vs XML vs JSON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GML (Generalized Markup Language): developed in the 1960’s by three IBM employees for digitization of documents and limited processing power. </a:t>
            </a:r>
          </a:p>
          <a:p>
            <a:pPr lvl="1"/>
            <a:r>
              <a:rPr lang="en-US" dirty="0"/>
              <a:t>Solution: wrapping tags around the </a:t>
            </a:r>
            <a:r>
              <a:rPr lang="en-US" dirty="0">
                <a:solidFill>
                  <a:srgbClr val="FF0000"/>
                </a:solidFill>
              </a:rPr>
              <a:t>content</a:t>
            </a:r>
            <a:r>
              <a:rPr lang="en-US" dirty="0"/>
              <a:t> that would define both the </a:t>
            </a:r>
            <a:r>
              <a:rPr lang="en-US" dirty="0">
                <a:solidFill>
                  <a:srgbClr val="FF0000"/>
                </a:solidFill>
              </a:rPr>
              <a:t>structure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formatting</a:t>
            </a:r>
            <a:r>
              <a:rPr lang="en-US" dirty="0"/>
              <a:t> of the content inside the tags.</a:t>
            </a:r>
          </a:p>
          <a:p>
            <a:r>
              <a:rPr lang="en-US" dirty="0"/>
              <a:t>SGML (the standardized version of GML): produced a great result (reader-friendly documents)</a:t>
            </a:r>
          </a:p>
          <a:p>
            <a:pPr lvl="1"/>
            <a:r>
              <a:rPr lang="en-US" dirty="0"/>
              <a:t>Issue: too many rules to be followed or else the whole process would not work.</a:t>
            </a:r>
          </a:p>
          <a:p>
            <a:r>
              <a:rPr lang="en-US" dirty="0"/>
              <a:t>HTML: just like SGML, HTML wraps content in tags, but unlike it, the rules regarding which tags could be used when and where were much less strict.</a:t>
            </a:r>
          </a:p>
          <a:p>
            <a:pPr lvl="1"/>
            <a:r>
              <a:rPr lang="en-US" dirty="0"/>
              <a:t>Issue: the lack of structure provided by SGML was still missing.</a:t>
            </a:r>
          </a:p>
          <a:p>
            <a:r>
              <a:rPr lang="en-US" dirty="0"/>
              <a:t>XML: maintaining all the strict rules of SGML, therefore maintaining the structure of information (just as a database does), without worrying about the formatting at all (this was left up to the HTML to address). </a:t>
            </a:r>
          </a:p>
          <a:p>
            <a:r>
              <a:rPr lang="en-US" dirty="0"/>
              <a:t>JSON: more popular than XML nowadays due to the advancement of web application development (think dynamic vs static websites). It also requires less coding and has a smaller size, making it faster to process and transmit data.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14650" y="6456805"/>
            <a:ext cx="6362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https://medium.com/@oazzat19/what-is-the-difference-between-html-vs-xml-vs-json-254864972bbb</a:t>
            </a:r>
          </a:p>
        </p:txBody>
      </p:sp>
    </p:spTree>
    <p:extLst>
      <p:ext uri="{BB962C8B-B14F-4D97-AF65-F5344CB8AC3E}">
        <p14:creationId xmlns:p14="http://schemas.microsoft.com/office/powerpoint/2010/main" val="1983337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8724-9CFB-4CF1-AB90-BB90EF9FC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Overflow Trends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694C72-ED93-4CAD-B526-4A2F641D6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FCE85-A54D-4D12-B717-1CF37BDE0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83"/>
          <a:stretch/>
        </p:blipFill>
        <p:spPr>
          <a:xfrm>
            <a:off x="640215" y="1386498"/>
            <a:ext cx="10959044" cy="44769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D3D4A0-C571-43B7-A386-AF1859CFA6CA}"/>
              </a:ext>
            </a:extLst>
          </p:cNvPr>
          <p:cNvSpPr/>
          <p:nvPr/>
        </p:nvSpPr>
        <p:spPr>
          <a:xfrm>
            <a:off x="3543300" y="6445693"/>
            <a:ext cx="5105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https://insights.stackoverflow.com/trends?tags=json%2Cxml%2Chtml</a:t>
            </a:r>
          </a:p>
        </p:txBody>
      </p:sp>
    </p:spTree>
    <p:extLst>
      <p:ext uri="{BB962C8B-B14F-4D97-AF65-F5344CB8AC3E}">
        <p14:creationId xmlns:p14="http://schemas.microsoft.com/office/powerpoint/2010/main" val="30586686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XML?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XML stands for </a:t>
            </a:r>
            <a:r>
              <a:rPr lang="en-US" u="sng" dirty="0" err="1"/>
              <a:t>E</a:t>
            </a:r>
            <a:r>
              <a:rPr lang="en-US" u="sng" dirty="0" err="1">
                <a:solidFill>
                  <a:srgbClr val="00B0F0"/>
                </a:solidFill>
              </a:rPr>
              <a:t>X</a:t>
            </a:r>
            <a:r>
              <a:rPr lang="en-US" u="sng" dirty="0" err="1"/>
              <a:t>tensible</a:t>
            </a:r>
            <a:r>
              <a:rPr lang="en-US" u="sng" dirty="0"/>
              <a:t> </a:t>
            </a:r>
            <a:r>
              <a:rPr lang="en-US" u="sng" dirty="0">
                <a:solidFill>
                  <a:srgbClr val="00B0F0"/>
                </a:solidFill>
              </a:rPr>
              <a:t>M</a:t>
            </a:r>
            <a:r>
              <a:rPr lang="en-US" u="sng" dirty="0"/>
              <a:t>arkup </a:t>
            </a:r>
            <a:r>
              <a:rPr lang="en-US" u="sng" dirty="0">
                <a:solidFill>
                  <a:srgbClr val="00B0F0"/>
                </a:solidFill>
              </a:rPr>
              <a:t>L</a:t>
            </a:r>
            <a:r>
              <a:rPr lang="en-US" u="sng" dirty="0"/>
              <a:t>anguage</a:t>
            </a:r>
          </a:p>
          <a:p>
            <a:r>
              <a:rPr lang="en-US" dirty="0"/>
              <a:t>XML is a markup language much like HTML</a:t>
            </a:r>
          </a:p>
          <a:p>
            <a:r>
              <a:rPr lang="en-US" dirty="0"/>
              <a:t>XML was designed to store and transport data (platform independent)</a:t>
            </a:r>
          </a:p>
          <a:p>
            <a:pPr lvl="1"/>
            <a:r>
              <a:rPr lang="en-US" dirty="0"/>
              <a:t>Exchanging data between incompatible systems (or upgraded systems) is a time-consuming task for web developers. Large amounts of data must be converted, and incompatible data is often lost.</a:t>
            </a:r>
          </a:p>
          <a:p>
            <a:pPr lvl="1"/>
            <a:r>
              <a:rPr lang="en-US" dirty="0"/>
              <a:t>XML stores data in plain text format. This provides a software- and hardware-independent way of storing, transporting, and sharing data.</a:t>
            </a:r>
          </a:p>
          <a:p>
            <a:pPr lvl="1"/>
            <a:r>
              <a:rPr lang="en-US" dirty="0"/>
              <a:t>Easier to expand or upgrade to new operating systems, new applications, or new browsers, without losing data.</a:t>
            </a:r>
          </a:p>
          <a:p>
            <a:pPr lvl="1"/>
            <a:r>
              <a:rPr lang="en-US" dirty="0"/>
              <a:t>With XML, data can be available to all kinds of "reading machines" like people, computers, voice machines, news feeds, etc.</a:t>
            </a:r>
          </a:p>
          <a:p>
            <a:r>
              <a:rPr lang="en-US" dirty="0"/>
              <a:t>XML separates data from presentation</a:t>
            </a:r>
          </a:p>
          <a:p>
            <a:r>
              <a:rPr lang="en-US" dirty="0"/>
              <a:t>XML is a W3C (World Wide Web Consortium) recommendation since 1998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81300" y="5925252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Source: </a:t>
            </a:r>
            <a:r>
              <a:rPr lang="en-US" dirty="0">
                <a:hlinkClick r:id="rId2"/>
              </a:rPr>
              <a:t>http://www.w3schools.com/xml/xml_whatis.asp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835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XML File: </a:t>
            </a:r>
            <a:r>
              <a:rPr lang="en-US" sz="2800" dirty="0"/>
              <a:t>Element + Attribute + Text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" y="1480457"/>
            <a:ext cx="4343400" cy="47089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&lt;?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version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"1.0"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encoding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"UTF-8"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?&gt;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&lt;bookstore&gt;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"cooking"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Everyday Italian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Giada De </a:t>
            </a:r>
            <a:r>
              <a:rPr lang="en-US" sz="12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Laurentiis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2005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30.00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"children"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Harry Potter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 K. Rowling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2005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29.99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"web"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cover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"paperback"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2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Learning XML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Erik T. Ray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2003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39.95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&lt;/bookstore&gt;</a:t>
            </a:r>
            <a:endParaRPr lang="en-US" sz="1200" dirty="0"/>
          </a:p>
        </p:txBody>
      </p:sp>
      <p:pic>
        <p:nvPicPr>
          <p:cNvPr id="1026" name="Picture 2" descr="DOM node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272" y="2076917"/>
            <a:ext cx="6335128" cy="358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4953000" y="2438400"/>
            <a:ext cx="990600" cy="3810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943" y="101524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Books.xml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8036" y="156125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XML Tree Structure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58000" y="5783908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http://www.w3schools.com/xml/default.asp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52812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XML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019800" cy="46482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An XML tree starts at a root element and branches from the root to child elements.</a:t>
            </a:r>
          </a:p>
          <a:p>
            <a:r>
              <a:rPr lang="en-US" sz="2800" dirty="0"/>
              <a:t>XML prolog is optional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A52A2A"/>
                </a:solidFill>
                <a:latin typeface="Consolas" panose="020B0609020204030204" pitchFamily="49" charset="0"/>
              </a:rPr>
              <a:t>?xml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version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="1.0"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 encoding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="UTF-8</a:t>
            </a:r>
            <a:r>
              <a:rPr lang="en-US" sz="2000" b="1" dirty="0">
                <a:solidFill>
                  <a:srgbClr val="0000CD"/>
                </a:solidFill>
                <a:latin typeface="Consolas" panose="020B0609020204030204" pitchFamily="49" charset="0"/>
              </a:rPr>
              <a:t>"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?</a:t>
            </a:r>
            <a:r>
              <a:rPr lang="en-US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US" sz="2800" dirty="0"/>
          </a:p>
          <a:p>
            <a:r>
              <a:rPr lang="en-US" sz="2800" dirty="0"/>
              <a:t>Elements must have a closing tag</a:t>
            </a:r>
          </a:p>
          <a:p>
            <a:r>
              <a:rPr lang="en-US" sz="2800" dirty="0"/>
              <a:t>Tags are case sensitive</a:t>
            </a:r>
          </a:p>
          <a:p>
            <a:r>
              <a:rPr lang="en-US" sz="2800" dirty="0"/>
              <a:t>Elements must be properly nested within each other</a:t>
            </a:r>
          </a:p>
          <a:p>
            <a:r>
              <a:rPr lang="en-US" sz="2800" dirty="0"/>
              <a:t>Attributes must be quoted </a:t>
            </a:r>
          </a:p>
        </p:txBody>
      </p:sp>
      <p:sp>
        <p:nvSpPr>
          <p:cNvPr id="5" name="Rectangle 4"/>
          <p:cNvSpPr/>
          <p:nvPr/>
        </p:nvSpPr>
        <p:spPr>
          <a:xfrm>
            <a:off x="3672404" y="5867400"/>
            <a:ext cx="4785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3"/>
              </a:rPr>
              <a:t>http://www.w3schools.com/xml/xml_syntax.asp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732" y="1030973"/>
            <a:ext cx="4365114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54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 vs. 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XML does not carry any information on data presentation</a:t>
            </a:r>
          </a:p>
          <a:p>
            <a:r>
              <a:rPr lang="en-US" sz="2800" dirty="0"/>
              <a:t>You define your own XML tag!</a:t>
            </a:r>
          </a:p>
          <a:p>
            <a:r>
              <a:rPr lang="en-US" sz="2800" dirty="0"/>
              <a:t>XML is a complement to HTML</a:t>
            </a:r>
          </a:p>
          <a:p>
            <a:pPr lvl="1"/>
            <a:r>
              <a:rPr lang="en-US" sz="2400" dirty="0"/>
              <a:t>Many web applications use XML to store or transport data, while using HTML to display the same data</a:t>
            </a:r>
          </a:p>
          <a:p>
            <a:r>
              <a:rPr lang="en-US" sz="2800" dirty="0"/>
              <a:t>Thousands of XML formats exist, in many different industries, to describe day-to-day data transactions:</a:t>
            </a:r>
          </a:p>
          <a:p>
            <a:pPr lvl="1"/>
            <a:r>
              <a:rPr lang="en-US" sz="2400" dirty="0"/>
              <a:t>Financial transactions</a:t>
            </a:r>
          </a:p>
          <a:p>
            <a:pPr lvl="1"/>
            <a:r>
              <a:rPr lang="en-US" sz="2400" dirty="0"/>
              <a:t>Medical data</a:t>
            </a:r>
          </a:p>
          <a:p>
            <a:pPr lvl="1"/>
            <a:r>
              <a:rPr lang="en-US" sz="2400" dirty="0"/>
              <a:t>News information</a:t>
            </a:r>
          </a:p>
          <a:p>
            <a:pPr lvl="1"/>
            <a:r>
              <a:rPr lang="en-US" sz="2400" dirty="0"/>
              <a:t>Weather services</a:t>
            </a:r>
          </a:p>
        </p:txBody>
      </p:sp>
    </p:spTree>
    <p:extLst>
      <p:ext uri="{BB962C8B-B14F-4D97-AF65-F5344CB8AC3E}">
        <p14:creationId xmlns:p14="http://schemas.microsoft.com/office/powerpoint/2010/main" val="4122926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XPath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XPath stands for the XML Path Language,</a:t>
            </a:r>
          </a:p>
          <a:p>
            <a:r>
              <a:rPr lang="en-US" dirty="0"/>
              <a:t>Use XPath to extract information from XML documents</a:t>
            </a:r>
          </a:p>
          <a:p>
            <a:r>
              <a:rPr lang="en-US" dirty="0"/>
              <a:t>XPath uses path expressions to select nodes or node-sets in XML documents</a:t>
            </a:r>
          </a:p>
          <a:p>
            <a:pPr lvl="1"/>
            <a:r>
              <a:rPr lang="en-US" dirty="0"/>
              <a:t>These path expressions look very much like the expressions you see when you work with a traditional computer file system.</a:t>
            </a:r>
          </a:p>
          <a:p>
            <a:r>
              <a:rPr lang="en-US" dirty="0"/>
              <a:t>To learn more about XPath, go to: </a:t>
            </a:r>
            <a:r>
              <a:rPr lang="en-US" dirty="0">
                <a:hlinkClick r:id="rId2"/>
              </a:rPr>
              <a:t>https://www.w3schools.com/xml/xpath_intro.asp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9918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XPath expressions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5550"/>
              </p:ext>
            </p:extLst>
          </p:nvPr>
        </p:nvGraphicFramePr>
        <p:xfrm>
          <a:off x="609600" y="1151642"/>
          <a:ext cx="6248400" cy="488930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401802033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val="3070540749"/>
                    </a:ext>
                  </a:extLst>
                </a:gridCol>
              </a:tblGrid>
              <a:tr h="29812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XPath Expression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1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436784"/>
                  </a:ext>
                </a:extLst>
              </a:tr>
              <a:tr h="458382"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/bookstore/book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Selects all book elements that are children of bookstore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193728"/>
                  </a:ext>
                </a:extLst>
              </a:tr>
              <a:tr h="45838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/bookstore/book[1]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the first book element that is the child of the bookstore element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835490"/>
                  </a:ext>
                </a:extLst>
              </a:tr>
              <a:tr h="45838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/bookstore/book[last()]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the last book element that is the child of the bookstore element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997106"/>
                  </a:ext>
                </a:extLst>
              </a:tr>
              <a:tr h="48978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/bookstore/book[position()&lt;3]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the first two book elements that are children of the bookstore element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3618671"/>
                  </a:ext>
                </a:extLst>
              </a:tr>
              <a:tr h="489781"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//@</a:t>
                      </a:r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rtl="0" eaLnBrk="1" fontAlgn="t" latinLnBrk="0" hangingPunct="1"/>
                      <a:r>
                        <a:rPr kumimoji="0" lang="en-US" sz="12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Selects all attributes that are named </a:t>
                      </a:r>
                      <a:r>
                        <a:rPr kumimoji="0" lang="en-US" sz="12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lang</a:t>
                      </a:r>
                      <a:endParaRPr kumimoji="0" lang="en-US" sz="12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047899"/>
                  </a:ext>
                </a:extLst>
              </a:tr>
              <a:tr h="45838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//title[@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all the title elements that have an attribute named lang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3378582"/>
                  </a:ext>
                </a:extLst>
              </a:tr>
              <a:tr h="45838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//title[@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='</a:t>
                      </a:r>
                      <a:r>
                        <a:rPr lang="en-US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</a:t>
                      </a: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all the title elements that have a "lang" attribute with a value of "en"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006465"/>
                  </a:ext>
                </a:extLst>
              </a:tr>
              <a:tr h="6343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/bookstore/book[price&gt;35.00]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all the book elements of the bookstore element that have a price element with a value greater than 35.00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9134522"/>
                  </a:ext>
                </a:extLst>
              </a:tr>
              <a:tr h="63433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/bookstore/book[price&gt;35.00]/title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Selects all the title elements of the book elements of the bookstore element that have a price element with a value greater than 35.00</a:t>
                      </a:r>
                    </a:p>
                  </a:txBody>
                  <a:tcPr marL="50722" marR="50722" marT="50722" marB="5072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083085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086600" y="1151642"/>
            <a:ext cx="4038600" cy="43242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&lt;?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version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"1.0"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encoding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"UTF-8"</a:t>
            </a:r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?&gt;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&lt;bookstore&gt;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"cooking"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Everyday Italian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Giada De </a:t>
            </a:r>
            <a:r>
              <a:rPr lang="en-US" sz="1100" b="1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Laurentiis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2005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30.00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"children"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Harry Potter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 K. Rowling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2005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29.99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&lt;book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category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"web"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cover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"paperback"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&lt;title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lang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b="1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en</a:t>
            </a:r>
            <a:r>
              <a:rPr lang="en-US" sz="1100" b="1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Learning XML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&lt;/title&gt;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&lt;author&gt;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Erik T. Ray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&lt;/author&gt;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&lt;year&gt;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2003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&lt;/year&gt;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&lt;price&gt;</a:t>
            </a:r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39.95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&lt;/price&gt;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&lt;/book&gt;</a:t>
            </a:r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100" b="1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&lt;/bookstore&gt;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8445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Code: Read XML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33600" y="1170088"/>
            <a:ext cx="80772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require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Specify XML file location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"D:\\Cloud\\Dropbox\\Teaching 2016 Fall\\IST 3420\\3.Data Basics\\Books.xml"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xmlParse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Parse XML file to generate an R structure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xmlRoot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Get the root node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Explore root node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xmlName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child nodes of the root node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names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[[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child nodes of the 1st book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[[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"title"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tile of the 1st book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[[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"year"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year of the 1st book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[[</a:t>
            </a:r>
            <a:r>
              <a:rPr lang="en-US" sz="1200" dirty="0">
                <a:solidFill>
                  <a:srgbClr val="FF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]][[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"price"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]]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Show price of the 1st book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Use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to extract information by XPath expression.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The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is a simplified version of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xpathApply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() function.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b_tile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"//bookstore/book/title"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b_category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"//bookstore/book/@category"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b_author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"//bookstore/book/author"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b_year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"//bookstore/book/year"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b_price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xpathSApply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doc,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"//bookstore/book/price"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xmlValue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Generate a book data frame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data.frame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b_tile,b_category,b_author,b_year,b_price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colnames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Tile"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"Category"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"Author"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"Year"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US" sz="1200" dirty="0" err="1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"Price</a:t>
            </a:r>
            <a:r>
              <a:rPr lang="en-US" sz="12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1982970" y="1103162"/>
            <a:ext cx="8075431" cy="5221438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44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JSON?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59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JSON stands for </a:t>
            </a:r>
            <a:r>
              <a:rPr lang="en-US" u="sng" dirty="0">
                <a:solidFill>
                  <a:srgbClr val="00B0F0"/>
                </a:solidFill>
              </a:rPr>
              <a:t>J</a:t>
            </a:r>
            <a:r>
              <a:rPr lang="en-US" u="sng" dirty="0"/>
              <a:t>ava</a:t>
            </a:r>
            <a:r>
              <a:rPr lang="en-US" u="sng" dirty="0">
                <a:solidFill>
                  <a:srgbClr val="00B0F0"/>
                </a:solidFill>
              </a:rPr>
              <a:t>S</a:t>
            </a:r>
            <a:r>
              <a:rPr lang="en-US" u="sng" dirty="0"/>
              <a:t>cript</a:t>
            </a:r>
            <a:r>
              <a:rPr lang="en-US" u="sng" dirty="0">
                <a:solidFill>
                  <a:srgbClr val="00B0F0"/>
                </a:solidFill>
              </a:rPr>
              <a:t> O</a:t>
            </a:r>
            <a:r>
              <a:rPr lang="en-US" u="sng" dirty="0"/>
              <a:t>bject</a:t>
            </a:r>
            <a:r>
              <a:rPr lang="en-US" u="sng" dirty="0">
                <a:solidFill>
                  <a:srgbClr val="00B0F0"/>
                </a:solidFill>
              </a:rPr>
              <a:t> N</a:t>
            </a:r>
            <a:r>
              <a:rPr lang="en-US" u="sng" dirty="0"/>
              <a:t>otation</a:t>
            </a:r>
            <a:r>
              <a:rPr lang="en-US" dirty="0"/>
              <a:t>, an open-standard format of expressing information.</a:t>
            </a:r>
          </a:p>
          <a:p>
            <a:r>
              <a:rPr lang="en-US" dirty="0"/>
              <a:t>A JSON document consists of attribute–value pairs.</a:t>
            </a:r>
          </a:p>
          <a:p>
            <a:r>
              <a:rPr lang="en-US" dirty="0"/>
              <a:t>JSON is promoted as a low-overhead alternative to XML. </a:t>
            </a:r>
          </a:p>
          <a:p>
            <a:r>
              <a:rPr lang="en-US" dirty="0"/>
              <a:t>Though JSON is named after JavaScript language, it is language independent.</a:t>
            </a:r>
          </a:p>
          <a:p>
            <a:r>
              <a:rPr lang="en-US" dirty="0"/>
              <a:t>Many programming languages support JSON.</a:t>
            </a:r>
          </a:p>
        </p:txBody>
      </p:sp>
    </p:spTree>
    <p:extLst>
      <p:ext uri="{BB962C8B-B14F-4D97-AF65-F5344CB8AC3E}">
        <p14:creationId xmlns:p14="http://schemas.microsoft.com/office/powerpoint/2010/main" val="277716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Scales of Measurement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Scale/level of measurement determines:</a:t>
            </a:r>
          </a:p>
          <a:p>
            <a:pPr lvl="1"/>
            <a:r>
              <a:rPr lang="en-US" sz="2400" dirty="0"/>
              <a:t>the amount of information contained in data</a:t>
            </a:r>
          </a:p>
          <a:p>
            <a:pPr lvl="1"/>
            <a:r>
              <a:rPr lang="en-US" sz="2400" dirty="0"/>
              <a:t>data summarization and analysis methods that are appropriate</a:t>
            </a:r>
          </a:p>
          <a:p>
            <a:pPr lvl="1"/>
            <a:endParaRPr lang="en-US" sz="2400" dirty="0"/>
          </a:p>
          <a:p>
            <a:r>
              <a:rPr lang="en-US" sz="2800" dirty="0"/>
              <a:t>Four types of scales</a:t>
            </a:r>
          </a:p>
          <a:p>
            <a:pPr lvl="1"/>
            <a:r>
              <a:rPr lang="en-US" sz="2400" dirty="0"/>
              <a:t>Nominal</a:t>
            </a:r>
          </a:p>
          <a:p>
            <a:pPr lvl="1"/>
            <a:r>
              <a:rPr lang="en-US" sz="2400" dirty="0"/>
              <a:t>Ordinal</a:t>
            </a:r>
          </a:p>
          <a:p>
            <a:pPr lvl="1"/>
            <a:r>
              <a:rPr lang="en-US" sz="2400" dirty="0"/>
              <a:t>Interval</a:t>
            </a:r>
          </a:p>
          <a:p>
            <a:pPr lvl="1"/>
            <a:r>
              <a:rPr lang="en-US" sz="2400" dirty="0"/>
              <a:t>Ratio</a:t>
            </a:r>
          </a:p>
        </p:txBody>
      </p:sp>
      <p:sp>
        <p:nvSpPr>
          <p:cNvPr id="5" name="Right Brace 4"/>
          <p:cNvSpPr/>
          <p:nvPr/>
        </p:nvSpPr>
        <p:spPr>
          <a:xfrm>
            <a:off x="3698544" y="4492455"/>
            <a:ext cx="609600" cy="67996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35440" y="4647772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Quantitative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35440" y="3813115"/>
            <a:ext cx="328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Qualitative / categorical data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3695945" y="3657798"/>
            <a:ext cx="609600" cy="679966"/>
          </a:xfrm>
          <a:prstGeom prst="rightBrac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1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914400"/>
          </a:xfrm>
        </p:spPr>
        <p:txBody>
          <a:bodyPr/>
          <a:lstStyle/>
          <a:p>
            <a:r>
              <a:rPr lang="en-US" dirty="0"/>
              <a:t>JSON vs XML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JSON is Like XML Because</a:t>
            </a:r>
          </a:p>
          <a:p>
            <a:pPr lvl="1"/>
            <a:r>
              <a:rPr lang="en-US" dirty="0"/>
              <a:t>Both JSON and XML are "self describing" (human readable)</a:t>
            </a:r>
          </a:p>
          <a:p>
            <a:pPr lvl="1"/>
            <a:r>
              <a:rPr lang="en-US" dirty="0"/>
              <a:t>Both JSON and XML are hierarchical (values within values)</a:t>
            </a:r>
          </a:p>
          <a:p>
            <a:pPr lvl="1"/>
            <a:r>
              <a:rPr lang="en-US" dirty="0"/>
              <a:t>Both JSON and XML can be parsed and used by lots of programming languages</a:t>
            </a:r>
          </a:p>
          <a:p>
            <a:pPr lvl="1"/>
            <a:r>
              <a:rPr lang="en-US" dirty="0"/>
              <a:t>Both JSON and XML can be fetched with an </a:t>
            </a:r>
            <a:r>
              <a:rPr lang="en-US" dirty="0" err="1"/>
              <a:t>XMLHttpRequest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dirty="0"/>
              <a:t>JSON is Unlike XML Because</a:t>
            </a:r>
          </a:p>
          <a:p>
            <a:pPr lvl="1"/>
            <a:r>
              <a:rPr lang="en-US" dirty="0"/>
              <a:t>JSON doesn't use end tag</a:t>
            </a:r>
          </a:p>
          <a:p>
            <a:pPr lvl="1"/>
            <a:r>
              <a:rPr lang="en-US" dirty="0"/>
              <a:t>JSON is shorter</a:t>
            </a:r>
          </a:p>
          <a:p>
            <a:pPr lvl="1"/>
            <a:r>
              <a:rPr lang="en-US" dirty="0"/>
              <a:t>JSON is quicker to read and write</a:t>
            </a:r>
          </a:p>
          <a:p>
            <a:pPr lvl="1"/>
            <a:r>
              <a:rPr lang="en-US" dirty="0"/>
              <a:t>JSON can use arrays</a:t>
            </a:r>
          </a:p>
          <a:p>
            <a:pPr lvl="1"/>
            <a:r>
              <a:rPr lang="en-US" dirty="0"/>
              <a:t>XML has to be parsed with an XML parser.  JSON can be parsed by a standard JavaScript function.</a:t>
            </a:r>
          </a:p>
        </p:txBody>
      </p:sp>
    </p:spTree>
    <p:extLst>
      <p:ext uri="{BB962C8B-B14F-4D97-AF65-F5344CB8AC3E}">
        <p14:creationId xmlns:p14="http://schemas.microsoft.com/office/powerpoint/2010/main" val="24020225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248400" cy="29718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Data is in name/value pairs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(separated by colon)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Data is separated by commas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Curly braces hold objects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Square brackets hold arrays</a:t>
            </a:r>
          </a:p>
          <a:p>
            <a:pPr>
              <a:lnSpc>
                <a:spcPct val="160000"/>
              </a:lnSpc>
            </a:pP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Syntax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0" y="1279557"/>
            <a:ext cx="3124200" cy="50783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"Tile"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"Everyday Italian"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"Harry Potter"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"Learning XML"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"Category"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"cooking"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"children"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"web"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"Author"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"Giada De </a:t>
            </a:r>
            <a:r>
              <a:rPr lang="en-US" sz="1200" dirty="0" err="1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Laurentiis</a:t>
            </a: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"J K. Rowling"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"Erik T. Ray"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"Year"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"2005"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"2005"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"2003"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"Price"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  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"30.00"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"29.99"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"39.95"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5555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</a:t>
            </a: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2200" y="943952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B0F0"/>
                </a:solidFill>
              </a:rPr>
              <a:t>Books.json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6864" y="5142327"/>
            <a:ext cx="480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  <a:r>
              <a:rPr lang="en-US" sz="1600" dirty="0">
                <a:hlinkClick r:id="rId2"/>
              </a:rPr>
              <a:t>https://www.w3schools.com/js/js_json_intro.asp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07797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Code: Access JSON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059170" y="2971800"/>
            <a:ext cx="8075431" cy="2743200"/>
          </a:xfrm>
          <a:prstGeom prst="roundRect">
            <a:avLst>
              <a:gd name="adj" fmla="val 8619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18130" y="3124201"/>
            <a:ext cx="784027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Load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rjson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package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require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rjson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Convert data frame to JSON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data.frames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must be converted into a list before converting into JSON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j_book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toJSON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as.list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j_book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# Convert JSON to data frame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data.frame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fromJSON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j_book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book_df2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US" sz="1400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9601200" cy="1143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rjson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/>
              <a:t>package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toJSON</a:t>
            </a:r>
            <a:r>
              <a:rPr lang="en-US" dirty="0">
                <a:solidFill>
                  <a:srgbClr val="00B0F0"/>
                </a:solidFill>
              </a:rPr>
              <a:t>()</a:t>
            </a:r>
            <a:r>
              <a:rPr lang="en-US" dirty="0"/>
              <a:t> :  Convert R to JSON 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fromJSON</a:t>
            </a:r>
            <a:r>
              <a:rPr lang="en-US" dirty="0">
                <a:solidFill>
                  <a:srgbClr val="00B0F0"/>
                </a:solidFill>
              </a:rPr>
              <a:t>() </a:t>
            </a:r>
            <a:r>
              <a:rPr lang="en-US" dirty="0"/>
              <a:t>:  Convert JSON to R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25908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Use the same data frame object created by XML example</a:t>
            </a:r>
          </a:p>
        </p:txBody>
      </p:sp>
    </p:spTree>
    <p:extLst>
      <p:ext uri="{BB962C8B-B14F-4D97-AF65-F5344CB8AC3E}">
        <p14:creationId xmlns:p14="http://schemas.microsoft.com/office/powerpoint/2010/main" val="2694493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4038600"/>
            <a:ext cx="70866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Data, Dataset, and Scales of Measurement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Working with CSV</a:t>
            </a:r>
          </a:p>
          <a:p>
            <a:r>
              <a:rPr lang="en-US" dirty="0"/>
              <a:t>Working with Rational Database</a:t>
            </a:r>
          </a:p>
          <a:p>
            <a:r>
              <a:rPr lang="en-US" dirty="0"/>
              <a:t>Working with HTML</a:t>
            </a:r>
          </a:p>
          <a:p>
            <a:r>
              <a:rPr lang="en-US" dirty="0"/>
              <a:t>Working with XML and JSON</a:t>
            </a:r>
          </a:p>
          <a:p>
            <a:r>
              <a:rPr lang="en-US" dirty="0"/>
              <a:t>Working with APIs</a:t>
            </a:r>
          </a:p>
        </p:txBody>
      </p:sp>
    </p:spTree>
    <p:extLst>
      <p:ext uri="{BB962C8B-B14F-4D97-AF65-F5344CB8AC3E}">
        <p14:creationId xmlns:p14="http://schemas.microsoft.com/office/powerpoint/2010/main" val="9455897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APIs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22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52" y="1203960"/>
            <a:ext cx="6095348" cy="44524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Programming Interface (API)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6019800" cy="4937760"/>
          </a:xfrm>
        </p:spPr>
        <p:txBody>
          <a:bodyPr>
            <a:normAutofit/>
          </a:bodyPr>
          <a:lstStyle/>
          <a:p>
            <a:r>
              <a:rPr lang="en-US" dirty="0"/>
              <a:t>An API is a (hypothetical) contract between two </a:t>
            </a:r>
            <a:r>
              <a:rPr lang="en-US" dirty="0" err="1"/>
              <a:t>softwares</a:t>
            </a:r>
            <a:endParaRPr lang="en-US" dirty="0"/>
          </a:p>
          <a:p>
            <a:r>
              <a:rPr lang="en-US" dirty="0"/>
              <a:t>Graphical user interface (GUI) allows humans to interact with code, while API allows one piece of code to interact with other code</a:t>
            </a:r>
          </a:p>
          <a:p>
            <a:r>
              <a:rPr lang="en-US" dirty="0"/>
              <a:t>Widely used by developers for implementing various features instead of coding it by themselves</a:t>
            </a:r>
          </a:p>
          <a:p>
            <a:pPr lvl="1"/>
            <a:r>
              <a:rPr lang="en-US" dirty="0"/>
              <a:t>e.g. Pokémon Go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9400" y="5785877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 https://www.analyticsvidhya.com/blog/2016/11/an-introduction-to-apis-application-programming-interfaces-5-apis-a-data-scientist-must-know/</a:t>
            </a:r>
          </a:p>
        </p:txBody>
      </p:sp>
    </p:spTree>
    <p:extLst>
      <p:ext uri="{BB962C8B-B14F-4D97-AF65-F5344CB8AC3E}">
        <p14:creationId xmlns:p14="http://schemas.microsoft.com/office/powerpoint/2010/main" val="21691573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primary elements of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591800" cy="4937760"/>
          </a:xfrm>
        </p:spPr>
        <p:txBody>
          <a:bodyPr>
            <a:normAutofit/>
          </a:bodyPr>
          <a:lstStyle/>
          <a:p>
            <a:r>
              <a:rPr lang="en-US" b="1" dirty="0"/>
              <a:t>Access</a:t>
            </a:r>
            <a:r>
              <a:rPr lang="en-US" dirty="0"/>
              <a:t>: is the user or who is allowed to ask for data or services?</a:t>
            </a:r>
          </a:p>
          <a:p>
            <a:endParaRPr lang="en-US" dirty="0"/>
          </a:p>
          <a:p>
            <a:r>
              <a:rPr lang="en-US" b="1" dirty="0"/>
              <a:t>Request</a:t>
            </a:r>
            <a:r>
              <a:rPr lang="en-US" dirty="0"/>
              <a:t>: is the actual data or service being asked for (e.g., if I give you current location from my game (</a:t>
            </a:r>
            <a:r>
              <a:rPr lang="en-US" dirty="0" err="1"/>
              <a:t>Pokemon</a:t>
            </a:r>
            <a:r>
              <a:rPr lang="en-US" dirty="0"/>
              <a:t> Go), tell me the map around that place).  A Request has two main parts:</a:t>
            </a:r>
          </a:p>
          <a:p>
            <a:pPr lvl="1"/>
            <a:r>
              <a:rPr lang="en-US" b="1" dirty="0"/>
              <a:t>Methods</a:t>
            </a:r>
            <a:r>
              <a:rPr lang="en-US" dirty="0"/>
              <a:t>: i.e. the questions you can ask, assuming you have access (it also defines the type of responses available).</a:t>
            </a:r>
          </a:p>
          <a:p>
            <a:pPr lvl="1"/>
            <a:r>
              <a:rPr lang="en-US" b="1" dirty="0"/>
              <a:t>Parameters</a:t>
            </a:r>
            <a:r>
              <a:rPr lang="en-US" dirty="0"/>
              <a:t>: additional details you can include in the question or response.</a:t>
            </a:r>
          </a:p>
          <a:p>
            <a:pPr lvl="1"/>
            <a:endParaRPr lang="en-US" dirty="0"/>
          </a:p>
          <a:p>
            <a:r>
              <a:rPr lang="en-US" b="1" dirty="0"/>
              <a:t>Response</a:t>
            </a:r>
            <a:r>
              <a:rPr lang="en-US" dirty="0"/>
              <a:t>: the data or service as a result of your request.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6445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-shot-2016-11-18-at-10-20-04-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89744"/>
            <a:ext cx="9753600" cy="517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primary elements of API – Pokémon Go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67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data science projects using API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Social Media Sentiment Analysis</a:t>
            </a:r>
            <a:r>
              <a:rPr lang="en-US" dirty="0"/>
              <a:t>: By using data from Twitter and Facebook API.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Opinion Mining</a:t>
            </a:r>
            <a:r>
              <a:rPr lang="en-US" dirty="0"/>
              <a:t>: By using data from Twitter and Facebook API.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Stock Prediction</a:t>
            </a:r>
            <a:r>
              <a:rPr lang="en-US" dirty="0"/>
              <a:t>: By using data from Yahoo Stock API and </a:t>
            </a:r>
            <a:r>
              <a:rPr lang="en-US" dirty="0" err="1"/>
              <a:t>Quandl</a:t>
            </a:r>
            <a:r>
              <a:rPr lang="en-US" dirty="0"/>
              <a:t> API.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Most Popular languages on </a:t>
            </a:r>
            <a:r>
              <a:rPr lang="en-US" b="1" dirty="0" err="1"/>
              <a:t>Github</a:t>
            </a:r>
            <a:r>
              <a:rPr lang="en-US" dirty="0"/>
              <a:t>: By using data from </a:t>
            </a:r>
            <a:r>
              <a:rPr lang="en-US" dirty="0" err="1"/>
              <a:t>Github</a:t>
            </a:r>
            <a:r>
              <a:rPr lang="en-US" dirty="0"/>
              <a:t> API.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Microsoft Face Sentiment Recognition</a:t>
            </a:r>
            <a:r>
              <a:rPr lang="en-US" dirty="0"/>
              <a:t>: By using Microsoft face API.</a:t>
            </a:r>
          </a:p>
        </p:txBody>
      </p:sp>
    </p:spTree>
    <p:extLst>
      <p:ext uri="{BB962C8B-B14F-4D97-AF65-F5344CB8AC3E}">
        <p14:creationId xmlns:p14="http://schemas.microsoft.com/office/powerpoint/2010/main" val="442292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APIs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69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APIs are a robust way to integrate applications</a:t>
            </a:r>
          </a:p>
          <a:p>
            <a:pPr lvl="1"/>
            <a:r>
              <a:rPr lang="en-US" dirty="0"/>
              <a:t>For example, pull 5 latest tweets from a user through Twitter API and irrespective of changes happening at the front end of Twitter</a:t>
            </a:r>
          </a:p>
          <a:p>
            <a:pPr lvl="1"/>
            <a:r>
              <a:rPr lang="en-US" dirty="0"/>
              <a:t>When using web scrapping, you would need to make changes with every change in web site layout</a:t>
            </a:r>
          </a:p>
          <a:p>
            <a:pPr lvl="1"/>
            <a:r>
              <a:rPr lang="en-US" dirty="0"/>
              <a:t>Twitter may throw an advertisement in between the last 5 tweets and you need to filter it out</a:t>
            </a:r>
          </a:p>
          <a:p>
            <a:pPr lvl="1"/>
            <a:endParaRPr lang="en-US" dirty="0"/>
          </a:p>
          <a:p>
            <a:r>
              <a:rPr lang="en-US" dirty="0"/>
              <a:t>APIs might come with a limit on usage</a:t>
            </a:r>
          </a:p>
          <a:p>
            <a:pPr lvl="1"/>
            <a:r>
              <a:rPr lang="en-US" dirty="0"/>
              <a:t>Daily limits, number of requests in a time frame. To ensure that the servers of the service providers are under predictable loads</a:t>
            </a:r>
          </a:p>
          <a:p>
            <a:pPr lvl="1"/>
            <a:r>
              <a:rPr lang="en-US" dirty="0"/>
              <a:t>Paid access or keys are needed</a:t>
            </a:r>
          </a:p>
        </p:txBody>
      </p:sp>
    </p:spTree>
    <p:extLst>
      <p:ext uri="{BB962C8B-B14F-4D97-AF65-F5344CB8AC3E}">
        <p14:creationId xmlns:p14="http://schemas.microsoft.com/office/powerpoint/2010/main" val="354165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Measurement of identity, and identity alone. </a:t>
            </a:r>
          </a:p>
          <a:p>
            <a:r>
              <a:rPr lang="en-US" sz="2800" dirty="0"/>
              <a:t>Numerical values are just names or labels of the attribute, </a:t>
            </a:r>
          </a:p>
          <a:p>
            <a:pPr lvl="1"/>
            <a:r>
              <a:rPr lang="en-US" sz="2400" dirty="0"/>
              <a:t>Ordering of these values is meaningless</a:t>
            </a:r>
          </a:p>
          <a:p>
            <a:pPr lvl="1"/>
            <a:r>
              <a:rPr lang="en-US" sz="2400" dirty="0"/>
              <a:t>No mathematical calculation (+, -, *, /) applicable</a:t>
            </a:r>
            <a:endParaRPr lang="en-US" sz="2800" dirty="0"/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Gender ( 1 = “Male”, 0 = “Female”)</a:t>
            </a:r>
          </a:p>
          <a:p>
            <a:pPr lvl="1"/>
            <a:r>
              <a:rPr lang="en-US" sz="2400" dirty="0"/>
              <a:t>Student ID (1,2,3...)</a:t>
            </a:r>
          </a:p>
          <a:p>
            <a:pPr lvl="1"/>
            <a:r>
              <a:rPr lang="en-US" sz="2400" dirty="0"/>
              <a:t>Department (1 = “BIT”, 2 = “CS”...)</a:t>
            </a:r>
          </a:p>
          <a:p>
            <a:pPr lvl="1"/>
            <a:r>
              <a:rPr lang="en-US" sz="2400" dirty="0"/>
              <a:t>Zip code (65401, 65402...)</a:t>
            </a:r>
          </a:p>
          <a:p>
            <a:pPr lvl="1"/>
            <a:r>
              <a:rPr lang="en-US" sz="2400" dirty="0"/>
              <a:t>Race (White, Black, Hispanic, Asian, American Indian, etc.)</a:t>
            </a:r>
          </a:p>
          <a:p>
            <a:r>
              <a:rPr lang="en-US" sz="2800" dirty="0"/>
              <a:t>You might check data type and change it into appropriate type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2139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APIs through 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591800" cy="49377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Some Web Applications provide APIs for access their content.</a:t>
            </a:r>
          </a:p>
          <a:p>
            <a:r>
              <a:rPr lang="en-US" dirty="0"/>
              <a:t>APIs usually accept HTTP request.</a:t>
            </a:r>
          </a:p>
          <a:p>
            <a:r>
              <a:rPr lang="en-US" dirty="0"/>
              <a:t>We already learn how to access XML and JSON files. Usually the XML and JSON objects are returned by APIs.</a:t>
            </a:r>
          </a:p>
          <a:p>
            <a:endParaRPr lang="en-US" dirty="0"/>
          </a:p>
          <a:p>
            <a:r>
              <a:rPr lang="en-US" dirty="0"/>
              <a:t>Some APIs</a:t>
            </a:r>
          </a:p>
          <a:p>
            <a:pPr lvl="1"/>
            <a:r>
              <a:rPr lang="en-US" dirty="0"/>
              <a:t>YouTube API</a:t>
            </a:r>
          </a:p>
          <a:p>
            <a:pPr lvl="1"/>
            <a:r>
              <a:rPr lang="en-US" dirty="0"/>
              <a:t>Google Maps API</a:t>
            </a:r>
          </a:p>
          <a:p>
            <a:pPr lvl="1"/>
            <a:r>
              <a:rPr lang="en-US" dirty="0"/>
              <a:t>Twitter API</a:t>
            </a:r>
          </a:p>
          <a:p>
            <a:pPr lvl="1"/>
            <a:r>
              <a:rPr lang="en-US" dirty="0"/>
              <a:t>Facebook API</a:t>
            </a:r>
          </a:p>
          <a:p>
            <a:pPr lvl="1"/>
            <a:r>
              <a:rPr lang="en-US" dirty="0"/>
              <a:t>Steam Web API</a:t>
            </a:r>
          </a:p>
          <a:p>
            <a:pPr lvl="1"/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21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 Web API Specification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76600" y="1066800"/>
            <a:ext cx="5867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https://developer.valvesoftware.com/wiki/Steam_Web_API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524001"/>
            <a:ext cx="6553200" cy="474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580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GetNewsForApp</a:t>
            </a:r>
            <a:r>
              <a:rPr lang="en-US" dirty="0"/>
              <a:t> (v0002)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err="1"/>
              <a:t>GetNewsForApp</a:t>
            </a:r>
            <a:r>
              <a:rPr lang="en-US" sz="1800" dirty="0"/>
              <a:t> returns the latest news of a game specified by its </a:t>
            </a:r>
            <a:r>
              <a:rPr lang="en-US" sz="1800" dirty="0" err="1"/>
              <a:t>appID</a:t>
            </a:r>
            <a:r>
              <a:rPr lang="en-US" sz="1800" dirty="0"/>
              <a:t>.</a:t>
            </a:r>
          </a:p>
          <a:p>
            <a:r>
              <a:rPr lang="en-US" sz="1800" dirty="0"/>
              <a:t>Example URL</a:t>
            </a:r>
          </a:p>
          <a:p>
            <a:pPr lvl="1"/>
            <a:r>
              <a:rPr lang="en-US" sz="1500" dirty="0">
                <a:hlinkClick r:id="rId2"/>
              </a:rPr>
              <a:t>http://api.steampowered.com/ISteamNews/GetNewsForApp/v0002/?appid=271590&amp;count=3&amp;maxlength=300&amp;format=json</a:t>
            </a:r>
            <a:endParaRPr lang="en-US" sz="1500" dirty="0"/>
          </a:p>
          <a:p>
            <a:r>
              <a:rPr lang="en-US" sz="1800" b="1" dirty="0"/>
              <a:t>Arguments</a:t>
            </a:r>
          </a:p>
          <a:p>
            <a:pPr lvl="1"/>
            <a:r>
              <a:rPr lang="en-US" sz="1600" b="1" dirty="0" err="1"/>
              <a:t>appid</a:t>
            </a:r>
            <a:r>
              <a:rPr lang="en-US" sz="1600" b="1" dirty="0"/>
              <a:t>: </a:t>
            </a:r>
            <a:r>
              <a:rPr lang="en-US" sz="1400" dirty="0" err="1"/>
              <a:t>AppID</a:t>
            </a:r>
            <a:r>
              <a:rPr lang="en-US" sz="1400" dirty="0"/>
              <a:t> of the game you want the news of.</a:t>
            </a:r>
          </a:p>
          <a:p>
            <a:pPr lvl="1"/>
            <a:r>
              <a:rPr lang="en-US" sz="1600" b="1" dirty="0"/>
              <a:t>count:  </a:t>
            </a:r>
            <a:r>
              <a:rPr lang="en-US" sz="1400" dirty="0"/>
              <a:t>How many news entries you want to get returned.</a:t>
            </a:r>
          </a:p>
          <a:p>
            <a:pPr lvl="1"/>
            <a:r>
              <a:rPr lang="en-US" sz="1600" b="1" dirty="0" err="1"/>
              <a:t>maxlength</a:t>
            </a:r>
            <a:r>
              <a:rPr lang="en-US" sz="1600" b="1" dirty="0"/>
              <a:t>:  </a:t>
            </a:r>
            <a:r>
              <a:rPr lang="en-US" sz="1400" dirty="0"/>
              <a:t>Maximum length of each news entry.</a:t>
            </a:r>
          </a:p>
          <a:p>
            <a:pPr lvl="1"/>
            <a:r>
              <a:rPr lang="en-US" sz="1600" b="1" dirty="0"/>
              <a:t>format: </a:t>
            </a:r>
            <a:r>
              <a:rPr lang="en-US" sz="1400" dirty="0"/>
              <a:t>Output format. </a:t>
            </a:r>
            <a:r>
              <a:rPr lang="en-US" sz="1400" i="1" dirty="0" err="1"/>
              <a:t>json</a:t>
            </a:r>
            <a:r>
              <a:rPr lang="en-US" sz="1400" dirty="0"/>
              <a:t> (default), </a:t>
            </a:r>
            <a:r>
              <a:rPr lang="en-US" sz="1400" i="1" dirty="0"/>
              <a:t>xml</a:t>
            </a:r>
            <a:r>
              <a:rPr lang="en-US" sz="1400" dirty="0"/>
              <a:t> or </a:t>
            </a:r>
            <a:r>
              <a:rPr lang="en-US" sz="1400" i="1" dirty="0" err="1"/>
              <a:t>vdf</a:t>
            </a:r>
            <a:r>
              <a:rPr lang="en-US" sz="1400" dirty="0"/>
              <a:t>.</a:t>
            </a:r>
          </a:p>
          <a:p>
            <a:r>
              <a:rPr lang="en-US" sz="1800" b="1" dirty="0"/>
              <a:t>Result layout</a:t>
            </a:r>
          </a:p>
          <a:p>
            <a:pPr lvl="1"/>
            <a:r>
              <a:rPr lang="en-US" sz="1600" dirty="0"/>
              <a:t>An </a:t>
            </a:r>
            <a:r>
              <a:rPr lang="en-US" sz="1600" b="1" dirty="0" err="1"/>
              <a:t>appnews</a:t>
            </a:r>
            <a:r>
              <a:rPr lang="en-US" sz="1600" dirty="0"/>
              <a:t> object containing:</a:t>
            </a:r>
          </a:p>
          <a:p>
            <a:pPr lvl="1"/>
            <a:r>
              <a:rPr lang="en-US" sz="1600" b="1" dirty="0" err="1"/>
              <a:t>appid</a:t>
            </a:r>
            <a:r>
              <a:rPr lang="en-US" sz="1600" dirty="0"/>
              <a:t>, the </a:t>
            </a:r>
            <a:r>
              <a:rPr lang="en-US" sz="1600" dirty="0" err="1"/>
              <a:t>AppID</a:t>
            </a:r>
            <a:r>
              <a:rPr lang="en-US" sz="1600" dirty="0"/>
              <a:t> of the game you want news of</a:t>
            </a:r>
          </a:p>
          <a:p>
            <a:pPr lvl="1"/>
            <a:r>
              <a:rPr lang="en-US" sz="1600" b="1" dirty="0" err="1"/>
              <a:t>newsitems</a:t>
            </a:r>
            <a:r>
              <a:rPr lang="en-US" sz="1600" dirty="0"/>
              <a:t>, an array of news item information:</a:t>
            </a:r>
          </a:p>
          <a:p>
            <a:pPr lvl="2"/>
            <a:r>
              <a:rPr lang="en-US" sz="1400" dirty="0"/>
              <a:t>An ID, title and </a:t>
            </a:r>
            <a:r>
              <a:rPr lang="en-US" sz="1400" dirty="0" err="1"/>
              <a:t>url</a:t>
            </a:r>
            <a:r>
              <a:rPr lang="en-US" sz="1400" dirty="0"/>
              <a:t>.</a:t>
            </a:r>
          </a:p>
          <a:p>
            <a:pPr lvl="2"/>
            <a:r>
              <a:rPr lang="en-US" sz="1400" dirty="0"/>
              <a:t>A shortened excerpt of the contents (to </a:t>
            </a:r>
            <a:r>
              <a:rPr lang="en-US" sz="1400" dirty="0" err="1"/>
              <a:t>maxlength</a:t>
            </a:r>
            <a:r>
              <a:rPr lang="en-US" sz="1400" dirty="0"/>
              <a:t> characters), terminated by "..." if longer than </a:t>
            </a:r>
            <a:r>
              <a:rPr lang="en-US" sz="1400" dirty="0" err="1"/>
              <a:t>maxlength</a:t>
            </a:r>
            <a:r>
              <a:rPr lang="en-US" sz="1400" dirty="0"/>
              <a:t>.</a:t>
            </a:r>
          </a:p>
          <a:p>
            <a:pPr lvl="2"/>
            <a:r>
              <a:rPr lang="en-US" sz="1400" dirty="0"/>
              <a:t>A comma-separated string of labels and UNIX timestamp.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70268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GetPlayerSummaries</a:t>
            </a:r>
            <a:r>
              <a:rPr lang="en-US" dirty="0"/>
              <a:t> (v0002)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1800" dirty="0" err="1"/>
              <a:t>GetPlayerSummaries</a:t>
            </a:r>
            <a:r>
              <a:rPr lang="en-US" sz="1800" dirty="0"/>
              <a:t> returns basic profile information for a list of 64-bit Steam IDs.</a:t>
            </a:r>
          </a:p>
          <a:p>
            <a:r>
              <a:rPr lang="en-US" sz="1800" dirty="0"/>
              <a:t>Example URL</a:t>
            </a:r>
          </a:p>
          <a:p>
            <a:pPr lvl="1"/>
            <a:r>
              <a:rPr lang="en-US" sz="1500" dirty="0">
                <a:hlinkClick r:id="rId2"/>
              </a:rPr>
              <a:t>http://api.steampowered.com/ISteamUser/GetPlayerSummaries/v0002/?key=XXXXXXXXXXXXXXXXXXXXXXX&amp;steamids=76561197960435530</a:t>
            </a:r>
            <a:endParaRPr lang="en-US" sz="1500" dirty="0"/>
          </a:p>
          <a:p>
            <a:r>
              <a:rPr lang="en-US" sz="1800" b="1" dirty="0"/>
              <a:t>Arguments</a:t>
            </a:r>
          </a:p>
          <a:p>
            <a:pPr lvl="1"/>
            <a:r>
              <a:rPr lang="en-US" sz="1600" b="1" dirty="0" err="1"/>
              <a:t>steamids</a:t>
            </a:r>
            <a:r>
              <a:rPr lang="en-US" sz="1600" b="1" dirty="0"/>
              <a:t>: </a:t>
            </a:r>
            <a:r>
              <a:rPr lang="en-US" sz="1400" dirty="0"/>
              <a:t>Comma-delimited list of 64 bit Steam IDs to return profile information for. Up to 100 Steam IDs can be requested.</a:t>
            </a:r>
          </a:p>
          <a:p>
            <a:pPr lvl="1"/>
            <a:r>
              <a:rPr lang="en-US" sz="1600" b="1" dirty="0"/>
              <a:t>format: </a:t>
            </a:r>
            <a:r>
              <a:rPr lang="en-US" sz="1400" dirty="0"/>
              <a:t>Output format. </a:t>
            </a:r>
            <a:r>
              <a:rPr lang="en-US" sz="1400" i="1" dirty="0" err="1"/>
              <a:t>json</a:t>
            </a:r>
            <a:r>
              <a:rPr lang="en-US" sz="1400" dirty="0"/>
              <a:t> (default), </a:t>
            </a:r>
            <a:r>
              <a:rPr lang="en-US" sz="1400" i="1" dirty="0"/>
              <a:t>xml</a:t>
            </a:r>
            <a:r>
              <a:rPr lang="en-US" sz="1400" dirty="0"/>
              <a:t> or </a:t>
            </a:r>
            <a:r>
              <a:rPr lang="en-US" sz="1400" i="1" dirty="0" err="1"/>
              <a:t>vdf</a:t>
            </a:r>
            <a:r>
              <a:rPr lang="en-US" sz="1400" dirty="0"/>
              <a:t>.</a:t>
            </a:r>
          </a:p>
          <a:p>
            <a:r>
              <a:rPr lang="en-US" sz="1800" b="1" dirty="0"/>
              <a:t>Result layout</a:t>
            </a:r>
          </a:p>
          <a:p>
            <a:pPr lvl="1"/>
            <a:r>
              <a:rPr lang="en-US" sz="1600" b="1" dirty="0" err="1"/>
              <a:t>steamid</a:t>
            </a:r>
            <a:r>
              <a:rPr lang="en-US" sz="1600" b="1" dirty="0"/>
              <a:t>: </a:t>
            </a:r>
            <a:r>
              <a:rPr lang="en-US" sz="1400" dirty="0"/>
              <a:t>64bit </a:t>
            </a:r>
            <a:r>
              <a:rPr lang="en-US" sz="1400" dirty="0" err="1"/>
              <a:t>SteamID</a:t>
            </a:r>
            <a:r>
              <a:rPr lang="en-US" sz="1400" dirty="0"/>
              <a:t> of the user</a:t>
            </a:r>
          </a:p>
          <a:p>
            <a:pPr lvl="1"/>
            <a:r>
              <a:rPr lang="en-US" sz="1600" b="1" dirty="0" err="1"/>
              <a:t>personaname</a:t>
            </a:r>
            <a:r>
              <a:rPr lang="en-US" sz="1600" b="1" dirty="0"/>
              <a:t>: </a:t>
            </a:r>
            <a:r>
              <a:rPr lang="en-US" sz="1400" dirty="0"/>
              <a:t>The player's persona name (display name)</a:t>
            </a:r>
          </a:p>
          <a:p>
            <a:pPr lvl="1"/>
            <a:r>
              <a:rPr lang="en-US" sz="1600" b="1" dirty="0" err="1"/>
              <a:t>profileurl</a:t>
            </a:r>
            <a:r>
              <a:rPr lang="en-US" sz="1600" b="1" dirty="0"/>
              <a:t>: </a:t>
            </a:r>
            <a:r>
              <a:rPr lang="en-US" sz="1400" dirty="0"/>
              <a:t>The full URL of the player's Steam Community profile.</a:t>
            </a:r>
          </a:p>
          <a:p>
            <a:pPr lvl="1"/>
            <a:r>
              <a:rPr lang="en-US" sz="1600" b="1" dirty="0"/>
              <a:t>…</a:t>
            </a:r>
          </a:p>
          <a:p>
            <a:r>
              <a:rPr lang="en-US" sz="1900" dirty="0"/>
              <a:t>Key is needed to send request</a:t>
            </a:r>
          </a:p>
          <a:p>
            <a:pPr lvl="1"/>
            <a:endParaRPr lang="en-US" sz="1400" dirty="0"/>
          </a:p>
          <a:p>
            <a:pPr lvl="1"/>
            <a:endParaRPr lang="en-US" sz="16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4903934"/>
            <a:ext cx="39528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52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 ID?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74</a:t>
            </a:fld>
            <a:endParaRPr lang="en-US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09600" y="1066800"/>
            <a:ext cx="9601200" cy="9906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Select an App from steam store (</a:t>
            </a:r>
            <a:r>
              <a:rPr lang="en-US" sz="2000" dirty="0">
                <a:hlinkClick r:id="rId2"/>
              </a:rPr>
              <a:t>http://store.steampowered.com/</a:t>
            </a:r>
            <a:r>
              <a:rPr lang="en-US" sz="2000" dirty="0"/>
              <a:t>) to check it’s App ID</a:t>
            </a:r>
          </a:p>
        </p:txBody>
      </p:sp>
      <p:sp>
        <p:nvSpPr>
          <p:cNvPr id="7" name="Oval 6"/>
          <p:cNvSpPr/>
          <p:nvPr/>
        </p:nvSpPr>
        <p:spPr>
          <a:xfrm>
            <a:off x="4781746" y="1800519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906" y="1541318"/>
            <a:ext cx="9120188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50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the API provides?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81400" y="1066800"/>
            <a:ext cx="48213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https://steamcommunity.com/app/271590/allnews/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447800"/>
            <a:ext cx="7620000" cy="486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36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test the API in browsers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079926"/>
            <a:ext cx="10515600" cy="5901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hlinkClick r:id="rId2"/>
              </a:rPr>
              <a:t>http://api.steampowered.com/ISteamNews/GetNewsForApp/v0002/?appid=271590&amp;count=20&amp;maxlength=300&amp;format=json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733573"/>
            <a:ext cx="8915400" cy="45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385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000" y="990601"/>
            <a:ext cx="7924800" cy="526297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271590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Choose Grand Theft Auto V whose App ID is 271590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n_new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100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Number of news to get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Generate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</a:rPr>
              <a:t>url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 for the app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url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paste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u="sng" dirty="0">
                <a:solidFill>
                  <a:srgbClr val="808080"/>
                </a:solidFill>
                <a:highlight>
                  <a:srgbClr val="FFFFFF"/>
                </a:highlight>
              </a:rPr>
              <a:t>http://api.steampowered.com/</a:t>
            </a:r>
            <a:r>
              <a:rPr lang="en-US" sz="1400" u="sng" dirty="0" err="1">
                <a:solidFill>
                  <a:srgbClr val="808080"/>
                </a:solidFill>
                <a:highlight>
                  <a:srgbClr val="FFFFFF"/>
                </a:highlight>
              </a:rPr>
              <a:t>ISteamNews</a:t>
            </a:r>
            <a:r>
              <a:rPr lang="en-US" sz="1400" u="sng" dirty="0">
                <a:solidFill>
                  <a:srgbClr val="808080"/>
                </a:solidFill>
                <a:highlight>
                  <a:srgbClr val="FFFFFF"/>
                </a:highlight>
              </a:rPr>
              <a:t>/</a:t>
            </a:r>
            <a:r>
              <a:rPr lang="en-US" sz="1400" u="sng" dirty="0" err="1">
                <a:solidFill>
                  <a:srgbClr val="808080"/>
                </a:solidFill>
                <a:highlight>
                  <a:srgbClr val="FFFFFF"/>
                </a:highlight>
              </a:rPr>
              <a:t>GetNewsForApp</a:t>
            </a:r>
            <a:r>
              <a:rPr lang="en-US" sz="1400" u="sng" dirty="0">
                <a:solidFill>
                  <a:srgbClr val="808080"/>
                </a:solidFill>
                <a:highlight>
                  <a:srgbClr val="FFFFFF"/>
                </a:highlight>
              </a:rPr>
              <a:t>/v0002/?</a:t>
            </a:r>
            <a:r>
              <a:rPr lang="en-US" sz="1400" u="sng" dirty="0" err="1">
                <a:solidFill>
                  <a:srgbClr val="808080"/>
                </a:solidFill>
                <a:highlight>
                  <a:srgbClr val="FFFFFF"/>
                </a:highlight>
              </a:rPr>
              <a:t>appid</a:t>
            </a:r>
            <a:r>
              <a:rPr lang="en-US" sz="1400" u="sng" dirty="0">
                <a:solidFill>
                  <a:srgbClr val="808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appid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"&amp;count="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n_new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"&amp;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maxlength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=300&amp;format=</a:t>
            </a:r>
            <a:r>
              <a:rPr lang="en-US" sz="1400" dirty="0" err="1">
                <a:solidFill>
                  <a:srgbClr val="808080"/>
                </a:solidFill>
                <a:highlight>
                  <a:srgbClr val="FFFFFF"/>
                </a:highlight>
              </a:rPr>
              <a:t>json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sep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8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Download HTTP response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content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RCurl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::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getURI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url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Create a list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list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fromJSON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content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Show content in the list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list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appnews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newsitems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list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appnews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newsitems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]]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Create a data frame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data.frame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matrix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unlist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list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appnews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newsitems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nrow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n_new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byrow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Rename variables in the data frame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colnames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names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json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appnews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newsitems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[[</a:t>
            </a:r>
            <a:r>
              <a:rPr lang="en-US" sz="1400" dirty="0">
                <a:solidFill>
                  <a:srgbClr val="FF8000"/>
                </a:solidFill>
                <a:highlight>
                  <a:srgbClr val="FFFFFF"/>
                </a:highlight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]])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Show content of the data frame. You'll notice that the date is shown as numbers (in strings actually)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</a:rPr>
              <a:t># Add variable date2 to show the readable date time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date2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&lt;-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as.POSIXlt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as.numeric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</a:rPr>
              <a:t>as.character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</a:rPr>
              <a:t>$</a:t>
            </a:r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date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,origin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</a:rPr>
              <a:t>"1970-01-01"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sz="1400" dirty="0" err="1">
                <a:solidFill>
                  <a:srgbClr val="8000FF"/>
                </a:solidFill>
                <a:highlight>
                  <a:srgbClr val="FFFFFF"/>
                </a:highlight>
              </a:rPr>
              <a:t>df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3730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Collected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4799" y="1067045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collected on 9/12/2019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431" y="1676400"/>
            <a:ext cx="9101137" cy="465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709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79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Base R Cheat Sheet</a:t>
            </a:r>
            <a:endParaRPr lang="en-US" dirty="0"/>
          </a:p>
          <a:p>
            <a:pPr lvl="1"/>
            <a:r>
              <a:rPr lang="en-US" sz="2200" dirty="0">
                <a:hlinkClick r:id="rId2"/>
              </a:rPr>
              <a:t>https://www.rstudio.com/wp-content/uploads/2016/09/r-cheat-sheet-1.pdf</a:t>
            </a:r>
            <a:endParaRPr lang="en-US" sz="2200" dirty="0"/>
          </a:p>
          <a:p>
            <a:endParaRPr lang="en-US" dirty="0"/>
          </a:p>
          <a:p>
            <a:r>
              <a:rPr lang="en-US" i="1" dirty="0"/>
              <a:t>Data Transformation with </a:t>
            </a:r>
            <a:r>
              <a:rPr lang="en-US" i="1" dirty="0" err="1"/>
              <a:t>dplyr</a:t>
            </a:r>
            <a:endParaRPr lang="en-US" i="1" dirty="0"/>
          </a:p>
          <a:p>
            <a:pPr lvl="1"/>
            <a:r>
              <a:rPr lang="en-US" sz="2200" dirty="0">
                <a:hlinkClick r:id="rId3"/>
              </a:rPr>
              <a:t>https://github.com/rstudio/cheatsheets/blob/master/data-transformation.pdf</a:t>
            </a:r>
            <a:endParaRPr lang="en-US" sz="22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8628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Ordinal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Attributes can be ranked/ordered, measurement of identity and of magnitude.</a:t>
            </a:r>
          </a:p>
          <a:p>
            <a:r>
              <a:rPr lang="en-US" sz="2800" dirty="0"/>
              <a:t>With ordinal scales, the order of the values is what’s important and significant, but the differences between each one is not really known.</a:t>
            </a:r>
          </a:p>
          <a:p>
            <a:endParaRPr lang="en-US" sz="2800" dirty="0"/>
          </a:p>
          <a:p>
            <a:r>
              <a:rPr lang="en-US" sz="2800" dirty="0"/>
              <a:t>For example:</a:t>
            </a:r>
          </a:p>
          <a:p>
            <a:pPr lvl="1"/>
            <a:r>
              <a:rPr lang="en-US" sz="2400" dirty="0"/>
              <a:t>Football team rank (1</a:t>
            </a:r>
            <a:r>
              <a:rPr lang="en-US" sz="2400" baseline="30000" dirty="0"/>
              <a:t>st</a:t>
            </a:r>
            <a:r>
              <a:rPr lang="en-US" sz="2400" dirty="0"/>
              <a:t>, 2</a:t>
            </a:r>
            <a:r>
              <a:rPr lang="en-US" sz="2400" baseline="30000" dirty="0"/>
              <a:t>nd</a:t>
            </a:r>
            <a:r>
              <a:rPr lang="en-US" sz="2400" dirty="0"/>
              <a:t>, 3</a:t>
            </a:r>
            <a:r>
              <a:rPr lang="en-US" sz="2400" baseline="30000" dirty="0"/>
              <a:t>rd</a:t>
            </a:r>
            <a:r>
              <a:rPr lang="en-US" sz="2400" dirty="0"/>
              <a:t>...)</a:t>
            </a:r>
          </a:p>
          <a:p>
            <a:pPr lvl="1"/>
            <a:r>
              <a:rPr lang="en-US" sz="2400" dirty="0"/>
              <a:t>Customer rating (1 = “Bad”, 2 = “OK”, 3 = “Excellent”)</a:t>
            </a:r>
          </a:p>
          <a:p>
            <a:pPr lvl="1"/>
            <a:r>
              <a:rPr lang="en-US" sz="2400" dirty="0"/>
              <a:t>Feeling (1 = “ Very unhappy”, 2 = “Unhappy”, 3 = “OK”, 4 = “ Happy”, 5 = “Very happy”)</a:t>
            </a:r>
          </a:p>
          <a:p>
            <a:pPr marL="274320" lvl="1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730002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80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z="1800" i="1" dirty="0"/>
          </a:p>
          <a:p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26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Interval Scale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28964-332A-4115-BBD0-419F6E8FE1FF}" type="slidenum">
              <a:rPr lang="en-US" smtClean="0"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Have all characteristics of ordinal scale</a:t>
            </a:r>
          </a:p>
          <a:p>
            <a:r>
              <a:rPr lang="en-US" dirty="0"/>
              <a:t>Distance between attributes does have meaning.</a:t>
            </a:r>
          </a:p>
          <a:p>
            <a:r>
              <a:rPr lang="en-US" dirty="0"/>
              <a:t>Ratios are not meaningful.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lvl="1"/>
            <a:r>
              <a:rPr lang="en-US" dirty="0"/>
              <a:t>Temperature</a:t>
            </a:r>
          </a:p>
          <a:p>
            <a:pPr lvl="2"/>
            <a:r>
              <a:rPr lang="en-US" dirty="0"/>
              <a:t>The distance from 40 – 60 is same as the distance from 60 – 80</a:t>
            </a:r>
          </a:p>
          <a:p>
            <a:pPr lvl="2"/>
            <a:r>
              <a:rPr lang="en-US" dirty="0"/>
              <a:t>80 cannot be said as twice hot as 40</a:t>
            </a:r>
          </a:p>
          <a:p>
            <a:pPr lvl="1"/>
            <a:r>
              <a:rPr lang="en-US" dirty="0"/>
              <a:t>SAT Score</a:t>
            </a:r>
          </a:p>
          <a:p>
            <a:pPr lvl="1"/>
            <a:r>
              <a:rPr lang="en-US" dirty="0"/>
              <a:t>GMAT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5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41680</TotalTime>
  <Words>6053</Words>
  <Application>Microsoft Office PowerPoint</Application>
  <PresentationFormat>Widescreen</PresentationFormat>
  <Paragraphs>929</Paragraphs>
  <Slides>80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0" baseType="lpstr">
      <vt:lpstr>Arial</vt:lpstr>
      <vt:lpstr>Bookman Old Style</vt:lpstr>
      <vt:lpstr>Calibri</vt:lpstr>
      <vt:lpstr>Consolas</vt:lpstr>
      <vt:lpstr>Courier New</vt:lpstr>
      <vt:lpstr>Gill Sans MT</vt:lpstr>
      <vt:lpstr>Times New Roman</vt:lpstr>
      <vt:lpstr>Wingdings</vt:lpstr>
      <vt:lpstr>Wingdings 3</vt:lpstr>
      <vt:lpstr>Origin</vt:lpstr>
      <vt:lpstr>IST 3420: Introduction to Data Science and Management </vt:lpstr>
      <vt:lpstr>Reading Assignment</vt:lpstr>
      <vt:lpstr>Agenda</vt:lpstr>
      <vt:lpstr>Data and Data Set</vt:lpstr>
      <vt:lpstr>Data Set: Elements, Variables, and Observations</vt:lpstr>
      <vt:lpstr>Scales of Measurement</vt:lpstr>
      <vt:lpstr>Nominal Scale</vt:lpstr>
      <vt:lpstr>Ordinal Scale</vt:lpstr>
      <vt:lpstr>Interval Scale</vt:lpstr>
      <vt:lpstr>Ratio Scale</vt:lpstr>
      <vt:lpstr>Hierarchy of Measurement Scales</vt:lpstr>
      <vt:lpstr>Summary of Data Types and Scale Measures</vt:lpstr>
      <vt:lpstr>Agenda</vt:lpstr>
      <vt:lpstr>Data Collection for Data Science</vt:lpstr>
      <vt:lpstr>Data Sources</vt:lpstr>
      <vt:lpstr>Major Contents to Cover</vt:lpstr>
      <vt:lpstr>Common Data Collection Methods</vt:lpstr>
      <vt:lpstr>Agenda</vt:lpstr>
      <vt:lpstr>Working with CSV Files</vt:lpstr>
      <vt:lpstr>Comma Separated Values (CSV) Files</vt:lpstr>
      <vt:lpstr>Comments on CSV Files</vt:lpstr>
      <vt:lpstr>R Code: Read and Write CSV Files</vt:lpstr>
      <vt:lpstr>Agenda</vt:lpstr>
      <vt:lpstr>Working with Relational Database</vt:lpstr>
      <vt:lpstr>Relational Database</vt:lpstr>
      <vt:lpstr>Entity Relationship Diagrams (ERD)</vt:lpstr>
      <vt:lpstr>Database Tables</vt:lpstr>
      <vt:lpstr>Structured Query Language (SQL)</vt:lpstr>
      <vt:lpstr>SQL Select Statement</vt:lpstr>
      <vt:lpstr>An Example: Reading Data from SQLite</vt:lpstr>
      <vt:lpstr>Data</vt:lpstr>
      <vt:lpstr>SQLite Structure</vt:lpstr>
      <vt:lpstr>(cont.)</vt:lpstr>
      <vt:lpstr>R Code: Read from SQLite</vt:lpstr>
      <vt:lpstr>Agenda</vt:lpstr>
      <vt:lpstr>Working with HTML</vt:lpstr>
      <vt:lpstr>HTML Overview</vt:lpstr>
      <vt:lpstr>A Simple HTML Page: A Tree Structure</vt:lpstr>
      <vt:lpstr>URL</vt:lpstr>
      <vt:lpstr>In Practice...</vt:lpstr>
      <vt:lpstr>Interest in Data Science</vt:lpstr>
      <vt:lpstr>Guidelines for Web Data Collection</vt:lpstr>
      <vt:lpstr>Example: Scraping Tables from Web Pages</vt:lpstr>
      <vt:lpstr>HTML Table Tags</vt:lpstr>
      <vt:lpstr>Inspect the Tree Structure of Web Page</vt:lpstr>
      <vt:lpstr>(cont.)</vt:lpstr>
      <vt:lpstr>R Code: Scraping Tables from Web Pages</vt:lpstr>
      <vt:lpstr>Agenda</vt:lpstr>
      <vt:lpstr>Working with XML and JSON</vt:lpstr>
      <vt:lpstr>HTML vs XML vs JSON</vt:lpstr>
      <vt:lpstr>Stack Overflow Trends</vt:lpstr>
      <vt:lpstr>What is XML?</vt:lpstr>
      <vt:lpstr>An XML File: Element + Attribute + Text</vt:lpstr>
      <vt:lpstr>Summary of XML Syntax</vt:lpstr>
      <vt:lpstr>XML vs. HTML</vt:lpstr>
      <vt:lpstr>XPath</vt:lpstr>
      <vt:lpstr>Some XPath expressions</vt:lpstr>
      <vt:lpstr>R Code: Read XML Data</vt:lpstr>
      <vt:lpstr>What is JSON?</vt:lpstr>
      <vt:lpstr>JSON vs XML</vt:lpstr>
      <vt:lpstr>JSON Syntax</vt:lpstr>
      <vt:lpstr>R Code: Access JSON Data</vt:lpstr>
      <vt:lpstr>Agenda</vt:lpstr>
      <vt:lpstr>Working with APIs</vt:lpstr>
      <vt:lpstr>Application Programming Interface (API)</vt:lpstr>
      <vt:lpstr>Three primary elements of API</vt:lpstr>
      <vt:lpstr>Three primary elements of API – Pokémon Go example</vt:lpstr>
      <vt:lpstr>Some data science projects using API</vt:lpstr>
      <vt:lpstr>Pros and Cons of APIs</vt:lpstr>
      <vt:lpstr>Working with APIs through R</vt:lpstr>
      <vt:lpstr>Steam Web API Specification</vt:lpstr>
      <vt:lpstr>GetNewsForApp (v0002)</vt:lpstr>
      <vt:lpstr>GetPlayerSummaries (v0002)</vt:lpstr>
      <vt:lpstr>What is an App ID?</vt:lpstr>
      <vt:lpstr>What data the API provides?</vt:lpstr>
      <vt:lpstr>You can test the API in browsers</vt:lpstr>
      <vt:lpstr>R Code</vt:lpstr>
      <vt:lpstr>Dataset Collected</vt:lpstr>
      <vt:lpstr>Reading Assignment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3420 Intro to Data Sci and Mgt</dc:title>
  <dc:creator>Langtao Chen</dc:creator>
  <cp:lastModifiedBy>Zou, Cui</cp:lastModifiedBy>
  <cp:revision>413</cp:revision>
  <cp:lastPrinted>2016-09-02T20:43:01Z</cp:lastPrinted>
  <dcterms:created xsi:type="dcterms:W3CDTF">2013-12-30T19:14:46Z</dcterms:created>
  <dcterms:modified xsi:type="dcterms:W3CDTF">2021-02-15T05:05:15Z</dcterms:modified>
</cp:coreProperties>
</file>